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60" r:id="rId1"/>
  </p:sldMasterIdLst>
  <p:notesMasterIdLst>
    <p:notesMasterId r:id="rId114"/>
  </p:notesMasterIdLst>
  <p:sldIdLst>
    <p:sldId id="502" r:id="rId2"/>
    <p:sldId id="557" r:id="rId3"/>
    <p:sldId id="588" r:id="rId4"/>
    <p:sldId id="574" r:id="rId5"/>
    <p:sldId id="570" r:id="rId6"/>
    <p:sldId id="536" r:id="rId7"/>
    <p:sldId id="614" r:id="rId8"/>
    <p:sldId id="558" r:id="rId9"/>
    <p:sldId id="555" r:id="rId10"/>
    <p:sldId id="608" r:id="rId11"/>
    <p:sldId id="582" r:id="rId12"/>
    <p:sldId id="597" r:id="rId13"/>
    <p:sldId id="607" r:id="rId14"/>
    <p:sldId id="612" r:id="rId15"/>
    <p:sldId id="613" r:id="rId16"/>
    <p:sldId id="609" r:id="rId17"/>
    <p:sldId id="708" r:id="rId18"/>
    <p:sldId id="658" r:id="rId19"/>
    <p:sldId id="592" r:id="rId20"/>
    <p:sldId id="616" r:id="rId21"/>
    <p:sldId id="660" r:id="rId22"/>
    <p:sldId id="617" r:id="rId23"/>
    <p:sldId id="618" r:id="rId24"/>
    <p:sldId id="619" r:id="rId25"/>
    <p:sldId id="620" r:id="rId26"/>
    <p:sldId id="716" r:id="rId27"/>
    <p:sldId id="621" r:id="rId28"/>
    <p:sldId id="622" r:id="rId29"/>
    <p:sldId id="624" r:id="rId30"/>
    <p:sldId id="662" r:id="rId31"/>
    <p:sldId id="713" r:id="rId32"/>
    <p:sldId id="727" r:id="rId33"/>
    <p:sldId id="728" r:id="rId34"/>
    <p:sldId id="729" r:id="rId35"/>
    <p:sldId id="625" r:id="rId36"/>
    <p:sldId id="626" r:id="rId37"/>
    <p:sldId id="630" r:id="rId38"/>
    <p:sldId id="632" r:id="rId39"/>
    <p:sldId id="633" r:id="rId40"/>
    <p:sldId id="642" r:id="rId41"/>
    <p:sldId id="650" r:id="rId42"/>
    <p:sldId id="634" r:id="rId43"/>
    <p:sldId id="635" r:id="rId44"/>
    <p:sldId id="636" r:id="rId45"/>
    <p:sldId id="641" r:id="rId46"/>
    <p:sldId id="645" r:id="rId47"/>
    <p:sldId id="644" r:id="rId48"/>
    <p:sldId id="643" r:id="rId49"/>
    <p:sldId id="646" r:id="rId50"/>
    <p:sldId id="647" r:id="rId51"/>
    <p:sldId id="648" r:id="rId52"/>
    <p:sldId id="649" r:id="rId53"/>
    <p:sldId id="726" r:id="rId54"/>
    <p:sldId id="637" r:id="rId55"/>
    <p:sldId id="638" r:id="rId56"/>
    <p:sldId id="639" r:id="rId57"/>
    <p:sldId id="656" r:id="rId58"/>
    <p:sldId id="657" r:id="rId59"/>
    <p:sldId id="659" r:id="rId60"/>
    <p:sldId id="663" r:id="rId61"/>
    <p:sldId id="665" r:id="rId62"/>
    <p:sldId id="668" r:id="rId63"/>
    <p:sldId id="667" r:id="rId64"/>
    <p:sldId id="669" r:id="rId65"/>
    <p:sldId id="670" r:id="rId66"/>
    <p:sldId id="672" r:id="rId67"/>
    <p:sldId id="673" r:id="rId68"/>
    <p:sldId id="682" r:id="rId69"/>
    <p:sldId id="674" r:id="rId70"/>
    <p:sldId id="677" r:id="rId71"/>
    <p:sldId id="678" r:id="rId72"/>
    <p:sldId id="679" r:id="rId73"/>
    <p:sldId id="681" r:id="rId74"/>
    <p:sldId id="683" r:id="rId75"/>
    <p:sldId id="684" r:id="rId76"/>
    <p:sldId id="685" r:id="rId77"/>
    <p:sldId id="686" r:id="rId78"/>
    <p:sldId id="687" r:id="rId79"/>
    <p:sldId id="688" r:id="rId80"/>
    <p:sldId id="689" r:id="rId81"/>
    <p:sldId id="690" r:id="rId82"/>
    <p:sldId id="691" r:id="rId83"/>
    <p:sldId id="692" r:id="rId84"/>
    <p:sldId id="693" r:id="rId85"/>
    <p:sldId id="694" r:id="rId86"/>
    <p:sldId id="715" r:id="rId87"/>
    <p:sldId id="724" r:id="rId88"/>
    <p:sldId id="725" r:id="rId89"/>
    <p:sldId id="695" r:id="rId90"/>
    <p:sldId id="699" r:id="rId91"/>
    <p:sldId id="700" r:id="rId92"/>
    <p:sldId id="696" r:id="rId93"/>
    <p:sldId id="698" r:id="rId94"/>
    <p:sldId id="697" r:id="rId95"/>
    <p:sldId id="701" r:id="rId96"/>
    <p:sldId id="702" r:id="rId97"/>
    <p:sldId id="703" r:id="rId98"/>
    <p:sldId id="705" r:id="rId99"/>
    <p:sldId id="704" r:id="rId100"/>
    <p:sldId id="706" r:id="rId101"/>
    <p:sldId id="717" r:id="rId102"/>
    <p:sldId id="718" r:id="rId103"/>
    <p:sldId id="623" r:id="rId104"/>
    <p:sldId id="719" r:id="rId105"/>
    <p:sldId id="720" r:id="rId106"/>
    <p:sldId id="721" r:id="rId107"/>
    <p:sldId id="627" r:id="rId108"/>
    <p:sldId id="666" r:id="rId109"/>
    <p:sldId id="709" r:id="rId110"/>
    <p:sldId id="722" r:id="rId111"/>
    <p:sldId id="723" r:id="rId112"/>
    <p:sldId id="600" r:id="rId113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DC52"/>
    <a:srgbClr val="9FD18B"/>
    <a:srgbClr val="C3E2C1"/>
    <a:srgbClr val="F9FC8E"/>
    <a:srgbClr val="FF9900"/>
    <a:srgbClr val="BCBEC0"/>
    <a:srgbClr val="99FFCC"/>
    <a:srgbClr val="A1C5E0"/>
    <a:srgbClr val="6BA8D0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7" autoAdjust="0"/>
  </p:normalViewPr>
  <p:slideViewPr>
    <p:cSldViewPr showGuides="1">
      <p:cViewPr varScale="1">
        <p:scale>
          <a:sx n="85" d="100"/>
          <a:sy n="85" d="100"/>
        </p:scale>
        <p:origin x="1205" y="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06T08:34:34.108" idx="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4F01A-3E91-4831-92AD-6D4AF38A1953}" type="datetimeFigureOut">
              <a:rPr lang="en-GB" smtClean="0"/>
              <a:t>26/02/2024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3102E-6C56-4F81-B30B-581BE2EC66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64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devtools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devtool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devtools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0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66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137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60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Courtesy: https://content-static.upwork.com/blog/uploads/sites/3/2015/05/05110037/Front-end-dev1.png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40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172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Design the page using HTML5.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Make sure all the fields are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Validate first name (only alphabets), last name (only alphabets), contact number(10 digits) and email-id.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Whenever user inserts invalid value, show the error message next to text box for ex please enter only alphabets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If both passwords do not match , show the error message once user submits the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Signup button must be enabled , once all the values are filled up correctly.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648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941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Design the page using HTML5.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Make sure all the fields are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Validate first name (only alphabets), last name (only alphabets), contact number(10 digits) and email-id.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Whenever user inserts invalid value, show the error message next to text box for ex please enter only alphabets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If both passwords do not match , show the error message once user submits the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Body Level 1"/>
              </a:rPr>
              <a:t>Signup button must be enabled , once all the values are filled up correctly.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54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picked up </a:t>
            </a:r>
            <a:r>
              <a:rPr lang="en-IN" dirty="0" err="1"/>
              <a:t>facebook</a:t>
            </a:r>
            <a:r>
              <a:rPr lang="en-IN" dirty="0"/>
              <a:t> </a:t>
            </a:r>
            <a:r>
              <a:rPr lang="en-IN" dirty="0" err="1"/>
              <a:t>github</a:t>
            </a:r>
            <a:r>
              <a:rPr lang="en-IN" dirty="0"/>
              <a:t> page for react </a:t>
            </a:r>
            <a:r>
              <a:rPr lang="en-IN" dirty="0" err="1"/>
              <a:t>devtools</a:t>
            </a:r>
            <a:endParaRPr lang="en-IN" dirty="0"/>
          </a:p>
          <a:p>
            <a:r>
              <a:rPr lang="en-IN" dirty="0">
                <a:hlinkClick r:id="rId3"/>
              </a:rPr>
              <a:t>https://github.com/facebook/react-devtools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23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picked up </a:t>
            </a:r>
            <a:r>
              <a:rPr lang="en-IN" dirty="0" err="1"/>
              <a:t>facebook</a:t>
            </a:r>
            <a:r>
              <a:rPr lang="en-IN" dirty="0"/>
              <a:t> </a:t>
            </a:r>
            <a:r>
              <a:rPr lang="en-IN" dirty="0" err="1"/>
              <a:t>github</a:t>
            </a:r>
            <a:r>
              <a:rPr lang="en-IN" dirty="0"/>
              <a:t> page for react </a:t>
            </a:r>
            <a:r>
              <a:rPr lang="en-IN" dirty="0" err="1"/>
              <a:t>devtools</a:t>
            </a:r>
            <a:endParaRPr lang="en-IN" dirty="0"/>
          </a:p>
          <a:p>
            <a:r>
              <a:rPr lang="en-IN" dirty="0">
                <a:hlinkClick r:id="rId3"/>
              </a:rPr>
              <a:t>https://github.com/facebook/react-devtools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71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picked up </a:t>
            </a:r>
            <a:r>
              <a:rPr lang="en-IN" dirty="0" err="1"/>
              <a:t>facebook</a:t>
            </a:r>
            <a:r>
              <a:rPr lang="en-IN" dirty="0"/>
              <a:t> </a:t>
            </a:r>
            <a:r>
              <a:rPr lang="en-IN" dirty="0" err="1"/>
              <a:t>github</a:t>
            </a:r>
            <a:r>
              <a:rPr lang="en-IN" dirty="0"/>
              <a:t> page for react </a:t>
            </a:r>
            <a:r>
              <a:rPr lang="en-IN" dirty="0" err="1"/>
              <a:t>devtools</a:t>
            </a:r>
            <a:endParaRPr lang="en-IN" dirty="0"/>
          </a:p>
          <a:p>
            <a:r>
              <a:rPr lang="en-IN" dirty="0">
                <a:hlinkClick r:id="rId3"/>
              </a:rPr>
              <a:t>https://github.com/facebook/react-devtools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3102E-6C56-4F81-B30B-581BE2EC669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98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WB_PPTcover-BLU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5"/>
          <a:stretch/>
        </p:blipFill>
        <p:spPr>
          <a:xfrm>
            <a:off x="2" y="12599"/>
            <a:ext cx="9905998" cy="6832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34132" y="6283800"/>
            <a:ext cx="1449706" cy="226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1893" y="3703460"/>
            <a:ext cx="5035223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9623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D4B84-79FB-4BAB-BA3E-79EA71FBEF2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60700" y="115759"/>
            <a:ext cx="1828800" cy="7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8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WB_PPTcover-Grn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2"/>
          <a:stretch/>
        </p:blipFill>
        <p:spPr>
          <a:xfrm>
            <a:off x="3" y="12600"/>
            <a:ext cx="9908664" cy="683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34137" y="245287"/>
            <a:ext cx="1449701" cy="5540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34132" y="6283800"/>
            <a:ext cx="1449706" cy="226951"/>
          </a:xfrm>
          <a:prstGeom prst="rect">
            <a:avLst/>
          </a:prstGeom>
        </p:spPr>
      </p:pic>
      <p:pic>
        <p:nvPicPr>
          <p:cNvPr id="10" name="Picture 26" descr="Visual Identitiy Band"/>
          <p:cNvPicPr preferRelativeResize="0"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9623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 anchor="b">
            <a:normAutofit/>
          </a:bodyPr>
          <a:lstStyle>
            <a:lvl1pPr algn="r">
              <a:defRPr sz="3500" baseline="0">
                <a:solidFill>
                  <a:schemeClr val="bg1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31893" y="3703460"/>
            <a:ext cx="5035223" cy="726458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solidFill>
                  <a:schemeClr val="bg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WB_PPT_Divider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1" b="2696"/>
          <a:stretch/>
        </p:blipFill>
        <p:spPr>
          <a:xfrm>
            <a:off x="2350" y="1088141"/>
            <a:ext cx="9903650" cy="575725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40234" y="4833001"/>
            <a:ext cx="9259747" cy="1029600"/>
          </a:xfrm>
        </p:spPr>
        <p:txBody>
          <a:bodyPr anchor="t">
            <a:normAutofit/>
          </a:bodyPr>
          <a:lstStyle>
            <a:lvl1pPr algn="l">
              <a:defRPr sz="3500" baseline="0">
                <a:solidFill>
                  <a:schemeClr val="accent5"/>
                </a:solidFill>
                <a:latin typeface="Cover Titl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40234" y="3709800"/>
            <a:ext cx="9243814" cy="96604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Cover Description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82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/Agenda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72000" rIns="0" bIns="0" rtlCol="0">
            <a:normAutofit/>
          </a:bodyPr>
          <a:lstStyle>
            <a:lvl1pPr marL="328142" marR="0" indent="-328142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None/>
              <a:tabLst>
                <a:tab pos="6164618" algn="r"/>
              </a:tabLst>
              <a:defRPr baseline="0">
                <a:solidFill>
                  <a:schemeClr val="accent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  <a:p>
            <a:pPr marL="328142" indent="-328142">
              <a:lnSpc>
                <a:spcPct val="130000"/>
              </a:lnSpc>
              <a:spcBef>
                <a:spcPts val="0"/>
              </a:spcBef>
              <a:buNone/>
              <a:tabLst>
                <a:tab pos="6164618" algn="r"/>
              </a:tabLst>
            </a:pPr>
            <a:r>
              <a:rPr lang="en-GB" dirty="0">
                <a:solidFill>
                  <a:srgbClr val="6D6E71"/>
                </a:solidFill>
                <a:latin typeface="Arial" charset="0"/>
              </a:rPr>
              <a:t>Edit Page Title	#</a:t>
            </a:r>
          </a:p>
        </p:txBody>
      </p:sp>
    </p:spTree>
    <p:extLst>
      <p:ext uri="{BB962C8B-B14F-4D97-AF65-F5344CB8AC3E}">
        <p14:creationId xmlns:p14="http://schemas.microsoft.com/office/powerpoint/2010/main" val="3316229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 noChangeAspect="1"/>
          </p:cNvSpPr>
          <p:nvPr>
            <p:ph idx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7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24091" y="1323001"/>
            <a:ext cx="4488509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2"/>
          </p:nvPr>
        </p:nvSpPr>
        <p:spPr>
          <a:xfrm>
            <a:off x="5093400" y="1323001"/>
            <a:ext cx="4490438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8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BF3E-EF9B-47F8-BC27-8C04233D4794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96F9C-7FEE-48F2-A86C-DCFACBAB21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091" y="199800"/>
            <a:ext cx="9259747" cy="702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 noChangeAspect="1"/>
          </p:cNvSpPr>
          <p:nvPr>
            <p:ph type="body" idx="1"/>
          </p:nvPr>
        </p:nvSpPr>
        <p:spPr>
          <a:xfrm>
            <a:off x="324091" y="1323001"/>
            <a:ext cx="9259747" cy="48470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6" descr="Visual Identitiy Band"/>
          <p:cNvPicPr preferRelativeResize="0"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39623"/>
            <a:ext cx="9905997" cy="4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223410" y="6447452"/>
            <a:ext cx="357028" cy="29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>
            <a:lvl1pPr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defTabSz="1042988" eaLnBrk="0" hangingPunct="0"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900" baseline="-25000">
                <a:solidFill>
                  <a:srgbClr val="006699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/>
            <a:fld id="{6E0DC809-1827-F44D-A8AA-8C566384234E}" type="slidenum">
              <a:rPr lang="en-US" sz="900" baseline="0">
                <a:solidFill>
                  <a:srgbClr val="6D6E71"/>
                </a:solidFill>
                <a:latin typeface="+mn-lt"/>
              </a:rPr>
              <a:pPr algn="r" eaLnBrk="1" hangingPunct="1"/>
              <a:t>‹#›</a:t>
            </a:fld>
            <a:endParaRPr lang="en-US" sz="900" baseline="0">
              <a:solidFill>
                <a:srgbClr val="6D6E71"/>
              </a:solidFill>
              <a:latin typeface="+mn-lt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5661057" y="6471270"/>
            <a:ext cx="3473490" cy="252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32630" bIns="0" anchor="ctr"/>
          <a:lstStyle/>
          <a:p>
            <a:pPr marL="562284" indent="-562284" algn="r" defTabSz="1122860">
              <a:spcBef>
                <a:spcPct val="40000"/>
              </a:spcBef>
              <a:spcAft>
                <a:spcPct val="40000"/>
              </a:spcAft>
              <a:defRPr/>
            </a:pPr>
            <a:r>
              <a:rPr lang="en-GB" sz="900" baseline="0" dirty="0">
                <a:solidFill>
                  <a:srgbClr val="6D6E71"/>
                </a:solidFill>
                <a:latin typeface="+mn-lt"/>
                <a:ea typeface="+mn-ea"/>
              </a:rPr>
              <a:t>Document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FC6E1C-F72F-45A3-B159-0C9D9DB4C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53739" y="183759"/>
            <a:ext cx="1736100" cy="710589"/>
          </a:xfrm>
          <a:prstGeom prst="rect">
            <a:avLst/>
          </a:prstGeom>
        </p:spPr>
      </p:pic>
      <p:sp>
        <p:nvSpPr>
          <p:cNvPr id="5" name="MSIPCMContentMarking" descr="{&quot;HashCode&quot;:-767040411,&quot;Placement&quot;:&quot;Header&quot;,&quot;Top&quot;:0.0,&quot;Left&quot;:0.0,&quot;SlideWidth&quot;:780,&quot;SlideHeight&quot;:540}">
            <a:extLst>
              <a:ext uri="{FF2B5EF4-FFF2-40B4-BE49-F238E27FC236}">
                <a16:creationId xmlns:a16="http://schemas.microsoft.com/office/drawing/2014/main" id="{218690E4-8AF8-4930-8687-964206A40937}"/>
              </a:ext>
            </a:extLst>
          </p:cNvPr>
          <p:cNvSpPr txBox="1"/>
          <p:nvPr userDrawn="1"/>
        </p:nvSpPr>
        <p:spPr>
          <a:xfrm>
            <a:off x="0" y="0"/>
            <a:ext cx="826000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900">
                <a:solidFill>
                  <a:srgbClr val="0078D7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03315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0" r:id="rId3"/>
    <p:sldLayoutId id="2147483701" r:id="rId4"/>
    <p:sldLayoutId id="2147483666" r:id="rId5"/>
    <p:sldLayoutId id="2147483668" r:id="rId6"/>
    <p:sldLayoutId id="214748370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baseline="0">
          <a:solidFill>
            <a:schemeClr val="accent5"/>
          </a:solidFill>
          <a:latin typeface="Slide Heading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Body Level 1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Wingdings" panose="05000000000000000000" pitchFamily="2" charset="2"/>
        <a:buChar char="§"/>
        <a:defRPr sz="1600" kern="1200" baseline="0">
          <a:solidFill>
            <a:schemeClr val="tx1"/>
          </a:solidFill>
          <a:latin typeface="Body Level 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Courier New" panose="02070309020205020404" pitchFamily="49" charset="0"/>
        <a:buChar char="o"/>
        <a:defRPr sz="1500" kern="1200" baseline="0">
          <a:solidFill>
            <a:schemeClr val="tx1"/>
          </a:solidFill>
          <a:latin typeface="Body Level 3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60000"/>
        <a:buFont typeface="Wingdings" panose="05000000000000000000" pitchFamily="2" charset="2"/>
        <a:buChar char="q"/>
        <a:defRPr sz="1400" kern="1200" baseline="0">
          <a:solidFill>
            <a:schemeClr val="tx1"/>
          </a:solidFill>
          <a:latin typeface="Body Level 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-"/>
        <a:defRPr sz="1200" kern="1200" baseline="0">
          <a:solidFill>
            <a:schemeClr val="tx1"/>
          </a:solidFill>
          <a:latin typeface="Body Level 5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itrajka.com/2016/08/15/setup-react-es6-redux-app-express/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docs/create-a-new-react-app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nitrajka.com/2016/08/15/setup-react-es6-redux-app-express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xios/axios" TargetMode="Externa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CBCD-801A-49BC-A91C-B8BC9C087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FF59E-1E51-4BB7-BD98-F4CD1B0F6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03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1 -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part of this use case, Create a simple react app with a single page which contains the below components</a:t>
            </a:r>
          </a:p>
          <a:p>
            <a:r>
              <a:rPr lang="en-IN" dirty="0"/>
              <a:t>Give this page a title with h3 enabled text (</a:t>
            </a:r>
            <a:r>
              <a:rPr lang="en-US" dirty="0" err="1"/>
              <a:t>UseCase</a:t>
            </a:r>
            <a:r>
              <a:rPr lang="en-US" dirty="0"/>
              <a:t> 1 - Components, Props and States)</a:t>
            </a:r>
            <a:endParaRPr lang="en-IN" dirty="0"/>
          </a:p>
          <a:p>
            <a:r>
              <a:rPr lang="en-IN" dirty="0"/>
              <a:t>Also ensure that the entire page has a left and a right margin of 100px</a:t>
            </a:r>
          </a:p>
          <a:p>
            <a:r>
              <a:rPr lang="en-IN" dirty="0"/>
              <a:t>Create all the below mentioned components under </a:t>
            </a:r>
            <a:r>
              <a:rPr lang="en-IN" b="1" dirty="0" err="1"/>
              <a:t>src</a:t>
            </a:r>
            <a:r>
              <a:rPr lang="en-IN" b="1" dirty="0"/>
              <a:t>/components/</a:t>
            </a:r>
            <a:r>
              <a:rPr lang="en-IN" dirty="0"/>
              <a:t> subfolder</a:t>
            </a:r>
          </a:p>
          <a:p>
            <a:r>
              <a:rPr lang="en-IN" dirty="0"/>
              <a:t>Create a component named </a:t>
            </a:r>
            <a:r>
              <a:rPr lang="en-IN" b="1" dirty="0"/>
              <a:t>HelloWorld</a:t>
            </a:r>
            <a:r>
              <a:rPr lang="en-IN" dirty="0"/>
              <a:t> displaying a simple text as “Hello World Component”</a:t>
            </a:r>
          </a:p>
          <a:p>
            <a:r>
              <a:rPr lang="en-IN" dirty="0"/>
              <a:t>Create a component named </a:t>
            </a:r>
            <a:r>
              <a:rPr lang="en-IN" b="1" dirty="0"/>
              <a:t>HelloMessage</a:t>
            </a:r>
            <a:r>
              <a:rPr lang="en-IN" dirty="0"/>
              <a:t> which can receive 2 properties (name and message). If message prop is missing, use </a:t>
            </a:r>
            <a:r>
              <a:rPr lang="en-IN" b="1" dirty="0"/>
              <a:t>“Hi, Hello”</a:t>
            </a:r>
            <a:r>
              <a:rPr lang="en-IN" dirty="0"/>
              <a:t> as the default message.</a:t>
            </a:r>
          </a:p>
          <a:p>
            <a:r>
              <a:rPr lang="en-IN" dirty="0"/>
              <a:t>Create a component named </a:t>
            </a:r>
            <a:r>
              <a:rPr lang="en-IN" b="1" dirty="0"/>
              <a:t>Counter</a:t>
            </a:r>
            <a:r>
              <a:rPr lang="en-IN" dirty="0"/>
              <a:t> which displays the time elapsed in seconds. Implement this by using react state concept. Also, use the browser’s event </a:t>
            </a:r>
            <a:r>
              <a:rPr lang="en-IN" b="1" dirty="0" err="1"/>
              <a:t>setInterval</a:t>
            </a:r>
            <a:r>
              <a:rPr lang="en-IN" dirty="0"/>
              <a:t> for the implementation.</a:t>
            </a:r>
          </a:p>
          <a:p>
            <a:r>
              <a:rPr lang="en-IN" dirty="0"/>
              <a:t>Create a component named </a:t>
            </a:r>
            <a:r>
              <a:rPr lang="en-IN" b="1" dirty="0"/>
              <a:t>Alert </a:t>
            </a:r>
            <a:r>
              <a:rPr lang="en-IN" dirty="0"/>
              <a:t>which shows up a button and when the button is clicked, should show an alert dialog with the message “React is a great UI library”</a:t>
            </a:r>
          </a:p>
          <a:p>
            <a:r>
              <a:rPr lang="en-IN" dirty="0"/>
              <a:t>Display all these above components one by one in the order as shown in the use case 1</a:t>
            </a:r>
          </a:p>
          <a:p>
            <a:endParaRPr lang="en-IN" dirty="0"/>
          </a:p>
          <a:p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006584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228F-D175-44D3-BFE1-9600F44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Classnames</a:t>
            </a:r>
            <a:r>
              <a:rPr lang="en-IN" dirty="0"/>
              <a:t> – Dynamic 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2A77-9B3E-4B16-92F5-1DC5D368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pPr lvl="1"/>
            <a:endParaRPr lang="en-IN" dirty="0"/>
          </a:p>
          <a:p>
            <a:r>
              <a:rPr lang="en-IN" dirty="0"/>
              <a:t>The output and the corresponding error handling for </a:t>
            </a:r>
            <a:r>
              <a:rPr lang="en-IN" dirty="0" err="1"/>
              <a:t>firstName</a:t>
            </a:r>
            <a:r>
              <a:rPr lang="en-IN" dirty="0"/>
              <a:t> input is shown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F3EE2-0BB9-46BD-90F7-31E3A448A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0"/>
            <a:ext cx="5989932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78C16-43CE-4827-9772-50365D0A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1" y="1981200"/>
            <a:ext cx="5943600" cy="941812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C80858C-EC2F-45D7-8DD9-F3BCDBD51873}"/>
              </a:ext>
            </a:extLst>
          </p:cNvPr>
          <p:cNvSpPr/>
          <p:nvPr/>
        </p:nvSpPr>
        <p:spPr>
          <a:xfrm>
            <a:off x="7559731" y="2769817"/>
            <a:ext cx="2157216" cy="1220782"/>
          </a:xfrm>
          <a:prstGeom prst="wedgeEllipseCallout">
            <a:avLst>
              <a:gd name="adj1" fmla="val -127387"/>
              <a:gd name="adj2" fmla="val 5974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Entire div is controlled by class </a:t>
            </a:r>
            <a:r>
              <a:rPr lang="en-IN" sz="1200" b="1" dirty="0">
                <a:solidFill>
                  <a:schemeClr val="tx2"/>
                </a:solidFill>
              </a:rPr>
              <a:t>‘has-error’</a:t>
            </a:r>
            <a:endParaRPr lang="en-IN" sz="1200" dirty="0">
              <a:solidFill>
                <a:schemeClr val="tx2"/>
              </a:solidFill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43830C3-D416-4780-8999-4B26CC3A0AA3}"/>
              </a:ext>
            </a:extLst>
          </p:cNvPr>
          <p:cNvSpPr/>
          <p:nvPr/>
        </p:nvSpPr>
        <p:spPr>
          <a:xfrm>
            <a:off x="5486400" y="3048000"/>
            <a:ext cx="762000" cy="2743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AC36D6B-D30D-443A-B464-777A4D561009}"/>
              </a:ext>
            </a:extLst>
          </p:cNvPr>
          <p:cNvSpPr/>
          <p:nvPr/>
        </p:nvSpPr>
        <p:spPr>
          <a:xfrm>
            <a:off x="7211993" y="4399429"/>
            <a:ext cx="2438400" cy="1496784"/>
          </a:xfrm>
          <a:prstGeom prst="wedgeEllipseCallout">
            <a:avLst>
              <a:gd name="adj1" fmla="val -122764"/>
              <a:gd name="adj2" fmla="val 2775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The span displaying feedback messages (controlled by class ‘</a:t>
            </a:r>
            <a:r>
              <a:rPr lang="en-IN" sz="1200" b="1" dirty="0">
                <a:solidFill>
                  <a:schemeClr val="tx2"/>
                </a:solidFill>
              </a:rPr>
              <a:t>help-block’</a:t>
            </a:r>
            <a:r>
              <a:rPr lang="en-IN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88100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2AF5-F4BD-4B93-978A-654B5BDA0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Class Components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2B43-EBE3-4123-A738-3F82CB3C0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State and Lifecycle Methods</a:t>
            </a:r>
          </a:p>
        </p:txBody>
      </p:sp>
    </p:spTree>
    <p:extLst>
      <p:ext uri="{BB962C8B-B14F-4D97-AF65-F5344CB8AC3E}">
        <p14:creationId xmlns:p14="http://schemas.microsoft.com/office/powerpoint/2010/main" val="22642418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E9E0-5EF0-4BC7-94CF-6B757A77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7558E-CBBF-4FE6-8871-C053F7CF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124709" cy="5335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is a component state?</a:t>
            </a:r>
          </a:p>
          <a:p>
            <a:r>
              <a:rPr lang="en-US" dirty="0"/>
              <a:t>The heart of every React component is its “state”</a:t>
            </a:r>
          </a:p>
          <a:p>
            <a:r>
              <a:rPr lang="en-US" dirty="0"/>
              <a:t>State is an object that determines how that component renders &amp; behaves</a:t>
            </a:r>
          </a:p>
          <a:p>
            <a:r>
              <a:rPr lang="en-US" dirty="0"/>
              <a:t>In other words, “state” is what allows you to create components that are dynamic and interactive</a:t>
            </a:r>
          </a:p>
          <a:p>
            <a:r>
              <a:rPr lang="en-US" dirty="0"/>
              <a:t>State is a JavaScript object that stores a component’s dynamic data and determines the component’s behavior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Unique features of state</a:t>
            </a:r>
          </a:p>
          <a:p>
            <a:r>
              <a:rPr lang="en-US" dirty="0"/>
              <a:t>If a component has to manage state, it has to be a class component and not a functional one</a:t>
            </a:r>
          </a:p>
          <a:p>
            <a:r>
              <a:rPr lang="en-US" dirty="0"/>
              <a:t>Unlike props, state is private to a component</a:t>
            </a:r>
          </a:p>
          <a:p>
            <a:r>
              <a:rPr lang="en-US" dirty="0"/>
              <a:t>In React, state is immutable</a:t>
            </a:r>
          </a:p>
          <a:p>
            <a:r>
              <a:rPr lang="en-US" dirty="0"/>
              <a:t>Immutability dictates that state should never be changed directly but changes should be made to a copy of the current state</a:t>
            </a:r>
          </a:p>
          <a:p>
            <a:r>
              <a:rPr lang="en-US" dirty="0"/>
              <a:t>State changes can be through a special react method called </a:t>
            </a:r>
            <a:r>
              <a:rPr lang="en-US" b="1" dirty="0"/>
              <a:t>SetState()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6282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2D986-C860-42E0-AD7D-515184B5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set initial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8E73-CB24-43C6-B055-286C40186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>
            <a:normAutofit/>
          </a:bodyPr>
          <a:lstStyle/>
          <a:p>
            <a:r>
              <a:rPr lang="en-IN" dirty="0"/>
              <a:t>Inside the class, create a constructor function and set the initial state using </a:t>
            </a:r>
            <a:r>
              <a:rPr lang="en-IN" b="1" dirty="0" err="1"/>
              <a:t>this.state</a:t>
            </a:r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As seen above, </a:t>
            </a:r>
            <a:r>
              <a:rPr lang="en-IN" b="1" dirty="0" err="1"/>
              <a:t>this.state</a:t>
            </a:r>
            <a:r>
              <a:rPr lang="en-IN" b="1" dirty="0"/>
              <a:t> </a:t>
            </a:r>
            <a:r>
              <a:rPr lang="en-IN" dirty="0"/>
              <a:t>can be assigned to any JavaScript object</a:t>
            </a:r>
          </a:p>
          <a:p>
            <a:endParaRPr lang="en-IN" dirty="0"/>
          </a:p>
          <a:p>
            <a:r>
              <a:rPr lang="en-IN" dirty="0"/>
              <a:t>But when initializing the state, remember the fact that the </a:t>
            </a:r>
            <a:r>
              <a:rPr lang="en-IN" b="1" dirty="0"/>
              <a:t>super() </a:t>
            </a:r>
            <a:r>
              <a:rPr lang="en-IN" dirty="0"/>
              <a:t>call should be the first statement in the constructor and all the other piece of code should come after </a:t>
            </a:r>
            <a:r>
              <a:rPr lang="en-IN" b="1" dirty="0"/>
              <a:t>super()</a:t>
            </a:r>
          </a:p>
          <a:p>
            <a:endParaRPr lang="en-IN" b="1" dirty="0"/>
          </a:p>
          <a:p>
            <a:r>
              <a:rPr lang="en-IN" dirty="0"/>
              <a:t>Also, </a:t>
            </a:r>
            <a:r>
              <a:rPr lang="en-US" dirty="0"/>
              <a:t>React recommends that you always pass props in constructor and the super() call in order to guarantee compatibility with potential future features</a:t>
            </a:r>
            <a:endParaRPr lang="en-IN" dirty="0"/>
          </a:p>
          <a:p>
            <a:pPr lvl="1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EC443-D2D6-4D87-BF6B-7EE18F79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52599"/>
            <a:ext cx="5283868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21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FDC8-87B9-4ACB-B4D5-17D9B81C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Usage and State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2339C-93D9-464D-95C5-4DD8E87A1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refer to state all through out the component code using </a:t>
            </a:r>
            <a:r>
              <a:rPr lang="en-IN" b="1" dirty="0" err="1"/>
              <a:t>this.state</a:t>
            </a:r>
            <a:endParaRPr lang="en-IN" b="1" dirty="0"/>
          </a:p>
          <a:p>
            <a:endParaRPr lang="en-IN" b="1" dirty="0"/>
          </a:p>
          <a:p>
            <a:r>
              <a:rPr lang="en-IN" dirty="0"/>
              <a:t>To modify the state, we have to use the </a:t>
            </a:r>
            <a:r>
              <a:rPr lang="en-IN" b="1" dirty="0" err="1"/>
              <a:t>this.setState</a:t>
            </a:r>
            <a:r>
              <a:rPr lang="en-IN" b="1" dirty="0"/>
              <a:t>() </a:t>
            </a:r>
            <a:r>
              <a:rPr lang="en-IN" dirty="0"/>
              <a:t>method</a:t>
            </a:r>
          </a:p>
          <a:p>
            <a:endParaRPr lang="en-IN" dirty="0"/>
          </a:p>
          <a:p>
            <a:r>
              <a:rPr lang="en-IN" dirty="0"/>
              <a:t>Whenever we want to change the UI, we update the state with corresponding data, then react will automatically update the UI based on the state changes</a:t>
            </a:r>
          </a:p>
          <a:p>
            <a:endParaRPr lang="en-IN" dirty="0"/>
          </a:p>
          <a:p>
            <a:r>
              <a:rPr lang="en-IN" dirty="0"/>
              <a:t>This process is called re-rendering and react uses the concept of a virtual DOM to make state changes/transition fast and efficient</a:t>
            </a:r>
          </a:p>
          <a:p>
            <a:endParaRPr lang="en-IN" dirty="0"/>
          </a:p>
          <a:p>
            <a:r>
              <a:rPr lang="en-IN" dirty="0"/>
              <a:t>Hence the </a:t>
            </a:r>
            <a:r>
              <a:rPr lang="en-IN" dirty="0" err="1"/>
              <a:t>ui</a:t>
            </a:r>
            <a:r>
              <a:rPr lang="en-IN" dirty="0"/>
              <a:t> changes are pretty responsive and fast compared to the standard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23834578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0FD3-0658-41BF-A3CD-27208975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class based stateful component - Counter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597BA6-C1CE-4CBC-BDAC-587DBE8F9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91" y="1295400"/>
            <a:ext cx="5321944" cy="48482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1E3DE7C-A2F6-47F6-8C7E-6639195F3964}"/>
              </a:ext>
            </a:extLst>
          </p:cNvPr>
          <p:cNvSpPr/>
          <p:nvPr/>
        </p:nvSpPr>
        <p:spPr>
          <a:xfrm>
            <a:off x="6213484" y="1656516"/>
            <a:ext cx="2926394" cy="418572"/>
          </a:xfrm>
          <a:prstGeom prst="wedgeRoundRectCallout">
            <a:avLst>
              <a:gd name="adj1" fmla="val -115946"/>
              <a:gd name="adj2" fmla="val 39886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4C4F3-8020-4171-A89A-25F884EC4A9D}"/>
              </a:ext>
            </a:extLst>
          </p:cNvPr>
          <p:cNvSpPr txBox="1"/>
          <p:nvPr/>
        </p:nvSpPr>
        <p:spPr>
          <a:xfrm>
            <a:off x="6303139" y="1693127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Setting Initial State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5ED2EB-E461-4D1C-9788-4BBF68984CE5}"/>
              </a:ext>
            </a:extLst>
          </p:cNvPr>
          <p:cNvSpPr/>
          <p:nvPr/>
        </p:nvSpPr>
        <p:spPr>
          <a:xfrm>
            <a:off x="6213482" y="2606500"/>
            <a:ext cx="2926394" cy="492116"/>
          </a:xfrm>
          <a:prstGeom prst="wedgeRoundRectCallout">
            <a:avLst>
              <a:gd name="adj1" fmla="val -115713"/>
              <a:gd name="adj2" fmla="val 65666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F583-D75F-402D-99E4-FA23B2F7456C}"/>
              </a:ext>
            </a:extLst>
          </p:cNvPr>
          <p:cNvSpPr txBox="1"/>
          <p:nvPr/>
        </p:nvSpPr>
        <p:spPr>
          <a:xfrm>
            <a:off x="6303139" y="2694837"/>
            <a:ext cx="2836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Changing State with </a:t>
            </a:r>
            <a:r>
              <a:rPr lang="en-IN" sz="1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setState</a:t>
            </a:r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()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717FBF9-4B6A-4874-A351-9F1072DCF776}"/>
              </a:ext>
            </a:extLst>
          </p:cNvPr>
          <p:cNvSpPr/>
          <p:nvPr/>
        </p:nvSpPr>
        <p:spPr>
          <a:xfrm>
            <a:off x="6177008" y="4857094"/>
            <a:ext cx="2962868" cy="476905"/>
          </a:xfrm>
          <a:prstGeom prst="wedgeRoundRectCallout">
            <a:avLst>
              <a:gd name="adj1" fmla="val -108606"/>
              <a:gd name="adj2" fmla="val 59070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42506-6E06-488B-953B-86EAB3A9A36A}"/>
              </a:ext>
            </a:extLst>
          </p:cNvPr>
          <p:cNvSpPr txBox="1"/>
          <p:nvPr/>
        </p:nvSpPr>
        <p:spPr>
          <a:xfrm>
            <a:off x="6213482" y="4921106"/>
            <a:ext cx="2746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Using state with {} syntax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428F261-BB6B-4CE4-B665-17DC836065FE}"/>
              </a:ext>
            </a:extLst>
          </p:cNvPr>
          <p:cNvSpPr/>
          <p:nvPr/>
        </p:nvSpPr>
        <p:spPr>
          <a:xfrm>
            <a:off x="6177008" y="3719512"/>
            <a:ext cx="3159118" cy="702000"/>
          </a:xfrm>
          <a:prstGeom prst="wedgeRoundRectCallout">
            <a:avLst>
              <a:gd name="adj1" fmla="val -116090"/>
              <a:gd name="adj2" fmla="val 44401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9D4918-787C-4D80-A6E5-503223F6AB9D}"/>
              </a:ext>
            </a:extLst>
          </p:cNvPr>
          <p:cNvSpPr txBox="1"/>
          <p:nvPr/>
        </p:nvSpPr>
        <p:spPr>
          <a:xfrm>
            <a:off x="6213482" y="3808997"/>
            <a:ext cx="3159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componentDidMount</a:t>
            </a:r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() lifecycle method for any other initializations</a:t>
            </a:r>
          </a:p>
        </p:txBody>
      </p:sp>
    </p:spTree>
    <p:extLst>
      <p:ext uri="{BB962C8B-B14F-4D97-AF65-F5344CB8AC3E}">
        <p14:creationId xmlns:p14="http://schemas.microsoft.com/office/powerpoint/2010/main" val="277037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C08-4DF5-413A-B80A-F3A3262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component 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6935-3320-4B04-805D-B47446A8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react component has a lifecycle associated with it. The component goes from a creation state to a destruction state and everything in between</a:t>
            </a:r>
          </a:p>
          <a:p>
            <a:endParaRPr lang="en-IN" dirty="0"/>
          </a:p>
          <a:p>
            <a:r>
              <a:rPr lang="en-IN" dirty="0"/>
              <a:t>To put it in other words, during the component lifecycle, react components gets mounted to the DOM, then goes through an updating phase, and finally gets unmounted from the DOM </a:t>
            </a:r>
          </a:p>
          <a:p>
            <a:endParaRPr lang="en-IN" dirty="0"/>
          </a:p>
          <a:p>
            <a:r>
              <a:rPr lang="en-IN" dirty="0"/>
              <a:t>During this lifecycle, various events could happen and react provides certain methods/hooks to hook into the lifecycle event and add some custom behaviour</a:t>
            </a:r>
          </a:p>
          <a:p>
            <a:endParaRPr lang="en-IN" dirty="0"/>
          </a:p>
          <a:p>
            <a:r>
              <a:rPr lang="en-IN" dirty="0"/>
              <a:t>These are called </a:t>
            </a:r>
            <a:r>
              <a:rPr lang="en-IN" b="1" dirty="0"/>
              <a:t>lifecycle methods/hooks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9328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11F0-ABCC-405D-B761-6040E7CA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component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1B79-8202-4C96-A984-742C7DA94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230199"/>
          </a:xfrm>
        </p:spPr>
        <p:txBody>
          <a:bodyPr/>
          <a:lstStyle/>
          <a:p>
            <a:r>
              <a:rPr lang="en-IN" dirty="0"/>
              <a:t>The below diagram shows the most common lifecycle methods of React components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D1B16-E901-4512-B889-CD76BF26C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677400" cy="4048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FE4270-52F4-4A74-8945-EB6BB0DAC09D}"/>
              </a:ext>
            </a:extLst>
          </p:cNvPr>
          <p:cNvSpPr/>
          <p:nvPr/>
        </p:nvSpPr>
        <p:spPr>
          <a:xfrm>
            <a:off x="0" y="6214645"/>
            <a:ext cx="853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Body Level 1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Reference:- http://nitrajka.com/2016/08/15/setup-react-es6-redux-app-express/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  <a:latin typeface="Body Level 1"/>
            </a:endParaRPr>
          </a:p>
        </p:txBody>
      </p:sp>
    </p:spTree>
    <p:extLst>
      <p:ext uri="{BB962C8B-B14F-4D97-AF65-F5344CB8AC3E}">
        <p14:creationId xmlns:p14="http://schemas.microsoft.com/office/powerpoint/2010/main" val="4610617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236E-EA8A-4198-88C3-B1E07589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Most common 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E3BC-CD32-4B99-8581-FADF3C68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077799"/>
          </a:xfrm>
        </p:spPr>
        <p:txBody>
          <a:bodyPr/>
          <a:lstStyle/>
          <a:p>
            <a:r>
              <a:rPr lang="en-IN" dirty="0" err="1"/>
              <a:t>componentDidMount</a:t>
            </a:r>
            <a:r>
              <a:rPr lang="en-IN" dirty="0"/>
              <a:t>() and </a:t>
            </a:r>
            <a:r>
              <a:rPr lang="en-IN" dirty="0" err="1"/>
              <a:t>componentWillUnmount</a:t>
            </a:r>
            <a:r>
              <a:rPr lang="en-IN" dirty="0"/>
              <a:t>()</a:t>
            </a:r>
            <a:endParaRPr lang="en-IN" b="1" dirty="0"/>
          </a:p>
          <a:p>
            <a:r>
              <a:rPr lang="en-IN" dirty="0"/>
              <a:t>Comparable to constructor and destructor of a class</a:t>
            </a:r>
            <a:endParaRPr lang="en-IN" b="1" dirty="0"/>
          </a:p>
          <a:p>
            <a:endParaRPr lang="en-IN" dirty="0"/>
          </a:p>
          <a:p>
            <a:r>
              <a:rPr lang="en-IN" b="1" dirty="0" err="1"/>
              <a:t>componentDidMount</a:t>
            </a:r>
            <a:r>
              <a:rPr lang="en-IN" b="1" dirty="0"/>
              <a:t>()</a:t>
            </a:r>
          </a:p>
          <a:p>
            <a:pPr lvl="1"/>
            <a:r>
              <a:rPr lang="en-IN" sz="1800" dirty="0">
                <a:latin typeface="Body Level 1"/>
              </a:rPr>
              <a:t>is called as soon as the component is mounted to the DOM and ready. </a:t>
            </a:r>
          </a:p>
          <a:p>
            <a:pPr lvl="1"/>
            <a:r>
              <a:rPr lang="en-IN" sz="1800" dirty="0">
                <a:latin typeface="Body Level 1"/>
              </a:rPr>
              <a:t>is a good place to do initializations such as timers, or to initiate API calls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dirty="0" err="1"/>
              <a:t>componentWillUnmount</a:t>
            </a:r>
            <a:r>
              <a:rPr lang="en-US" b="1" dirty="0"/>
              <a:t>()</a:t>
            </a:r>
          </a:p>
          <a:p>
            <a:pPr lvl="1"/>
            <a:r>
              <a:rPr lang="en-US" sz="1800" dirty="0">
                <a:latin typeface="Body Level 1"/>
              </a:rPr>
              <a:t>is called just before the component is unmounted and destroyed. So any cleanup actions could be done in this method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3179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1236E-EA8A-4198-88C3-B1E07589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Lifecycle methods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E3BC-CD32-4B99-8581-FADF3C683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077799"/>
          </a:xfrm>
        </p:spPr>
        <p:txBody>
          <a:bodyPr/>
          <a:lstStyle/>
          <a:p>
            <a:r>
              <a:rPr lang="en-US" dirty="0"/>
              <a:t>In the below example of a </a:t>
            </a:r>
            <a:r>
              <a:rPr lang="en-US" b="1" dirty="0"/>
              <a:t>Counter </a:t>
            </a:r>
            <a:r>
              <a:rPr lang="en-US" dirty="0"/>
              <a:t>component, a timer is initialized in the </a:t>
            </a:r>
            <a:r>
              <a:rPr lang="en-US" dirty="0" err="1"/>
              <a:t>componentDidMount</a:t>
            </a:r>
            <a:r>
              <a:rPr lang="en-US" dirty="0"/>
              <a:t>() method</a:t>
            </a:r>
          </a:p>
          <a:p>
            <a:r>
              <a:rPr lang="en-US" dirty="0"/>
              <a:t>The timer is cleared/destroyed in the </a:t>
            </a:r>
            <a:r>
              <a:rPr lang="en-US" dirty="0" err="1"/>
              <a:t>componentWillUnmount</a:t>
            </a:r>
            <a:r>
              <a:rPr lang="en-US" dirty="0"/>
              <a:t>() method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FBBAF-665F-4B9E-AD51-E58EA4B3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76500"/>
            <a:ext cx="6389336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8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2AF5-F4BD-4B93-978A-654B5BDA01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- 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2B43-EBE3-4123-A738-3F82CB3C0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307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7A27-DB78-4514-9004-3B9706E9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state correctly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B6A2D-46DB-473D-8924-D96ACE391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a couple of things one should know about </a:t>
            </a:r>
            <a:r>
              <a:rPr lang="en-IN" b="1" dirty="0" err="1"/>
              <a:t>setState</a:t>
            </a:r>
            <a:r>
              <a:rPr lang="en-IN" b="1" dirty="0"/>
              <a:t>()</a:t>
            </a:r>
          </a:p>
          <a:p>
            <a:r>
              <a:rPr lang="en-IN" dirty="0"/>
              <a:t>Do not modify state directly as shown below. This will not re-render a component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Instead use </a:t>
            </a:r>
            <a:r>
              <a:rPr lang="en-IN" b="1" dirty="0" err="1"/>
              <a:t>setState</a:t>
            </a:r>
            <a:r>
              <a:rPr lang="en-IN" b="1" dirty="0"/>
              <a:t>()</a:t>
            </a:r>
            <a:r>
              <a:rPr lang="en-IN" dirty="0"/>
              <a:t> as below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recommended place where you can assign </a:t>
            </a:r>
            <a:r>
              <a:rPr lang="en-IN" b="1" dirty="0" err="1"/>
              <a:t>this.state</a:t>
            </a:r>
            <a:r>
              <a:rPr lang="en-IN" b="1" dirty="0"/>
              <a:t> </a:t>
            </a:r>
            <a:r>
              <a:rPr lang="en-IN" dirty="0"/>
              <a:t>is the constructor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591006-B5F3-4747-8F83-8C83D3AA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1200"/>
            <a:ext cx="4495800" cy="864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B9F52-D319-4012-B9A2-5357C8484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115509"/>
            <a:ext cx="3832860" cy="7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489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AFC-8884-4D94-99AC-4B569E9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state correctly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312B5-1621-4A16-B3E8-5F3F235CD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updates may be asynchronous</a:t>
            </a:r>
          </a:p>
          <a:p>
            <a:r>
              <a:rPr lang="en-US" dirty="0"/>
              <a:t>React may batch multiple </a:t>
            </a:r>
            <a:r>
              <a:rPr lang="en-US" b="1" dirty="0"/>
              <a:t>setState()</a:t>
            </a:r>
            <a:r>
              <a:rPr lang="en-US" dirty="0"/>
              <a:t> calls into a single update for performance</a:t>
            </a:r>
          </a:p>
          <a:p>
            <a:r>
              <a:rPr lang="en-US" dirty="0"/>
              <a:t>Because </a:t>
            </a:r>
            <a:r>
              <a:rPr lang="en-US" b="1" dirty="0" err="1"/>
              <a:t>this.props</a:t>
            </a:r>
            <a:r>
              <a:rPr lang="en-US" dirty="0"/>
              <a:t> and </a:t>
            </a:r>
            <a:r>
              <a:rPr lang="en-US" b="1" dirty="0" err="1"/>
              <a:t>this.state</a:t>
            </a:r>
            <a:r>
              <a:rPr lang="en-US" dirty="0"/>
              <a:t> may be updated asynchronously, one should not rely on their values for calculating the next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fix it, use a second form of </a:t>
            </a:r>
            <a:r>
              <a:rPr lang="en-US" b="1" dirty="0"/>
              <a:t>setState() </a:t>
            </a:r>
            <a:r>
              <a:rPr lang="en-US" dirty="0"/>
              <a:t>that accepts a function rather than an object.</a:t>
            </a:r>
          </a:p>
          <a:p>
            <a:r>
              <a:rPr lang="en-US" dirty="0"/>
              <a:t>That function will receive the previous state as the first argument, and the props at the time the update is applied as the second argument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F98EF-72B6-43B8-BE15-3C41FFF18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90800"/>
            <a:ext cx="5181600" cy="1146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FA38E-21A1-47B6-8B97-26B15E694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648304"/>
            <a:ext cx="4724399" cy="11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3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CBCD-801A-49BC-A91C-B8BC9C087C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FF59E-1E51-4BB7-BD98-F4CD1B0F6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2143-36F1-458D-83F4-A81CE81A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Creating a React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E0C2C-8E9E-4E80-8ED9-86F286616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Install one of the latest Node.js version (LTS release) v8.0 would be optimal</a:t>
            </a: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Check if node.js is properly installed using the below command</a:t>
            </a:r>
          </a:p>
          <a:p>
            <a:pPr lvl="1">
              <a:spcBef>
                <a:spcPct val="50000"/>
              </a:spcBef>
            </a:pPr>
            <a:r>
              <a:rPr lang="en-US" sz="1800" b="1" i="1" dirty="0">
                <a:latin typeface="Body Level 1"/>
                <a:cs typeface="Arial" pitchFamily="34" charset="0"/>
              </a:rPr>
              <a:t>node –v</a:t>
            </a: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Refer the below official getting started page</a:t>
            </a:r>
          </a:p>
          <a:p>
            <a:pPr lvl="1">
              <a:spcBef>
                <a:spcPct val="50000"/>
              </a:spcBef>
            </a:pPr>
            <a:r>
              <a:rPr lang="en-IN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https://reactjs.org/docs/create-a-new-react-app.html</a:t>
            </a:r>
            <a:endParaRPr lang="en-US" dirty="0"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Install the create-react-app tool using the below </a:t>
            </a:r>
            <a:r>
              <a:rPr lang="en-US" dirty="0" err="1">
                <a:cs typeface="Arial" pitchFamily="34" charset="0"/>
              </a:rPr>
              <a:t>npm</a:t>
            </a:r>
            <a:r>
              <a:rPr lang="en-US" dirty="0">
                <a:cs typeface="Arial" pitchFamily="34" charset="0"/>
              </a:rPr>
              <a:t> command</a:t>
            </a:r>
          </a:p>
          <a:p>
            <a:pPr lvl="1">
              <a:spcBef>
                <a:spcPct val="50000"/>
              </a:spcBef>
            </a:pPr>
            <a:r>
              <a:rPr lang="en-US" sz="1800" b="1" i="1" dirty="0" err="1">
                <a:latin typeface="Body Level 1"/>
                <a:cs typeface="Arial" pitchFamily="34" charset="0"/>
              </a:rPr>
              <a:t>npm</a:t>
            </a:r>
            <a:r>
              <a:rPr lang="en-US" sz="1800" b="1" i="1" dirty="0">
                <a:latin typeface="Body Level 1"/>
                <a:cs typeface="Arial" pitchFamily="34" charset="0"/>
              </a:rPr>
              <a:t> install –g create-react-app</a:t>
            </a: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Create a new react app using the below command</a:t>
            </a:r>
          </a:p>
          <a:p>
            <a:pPr lvl="1">
              <a:spcBef>
                <a:spcPct val="50000"/>
              </a:spcBef>
            </a:pPr>
            <a:r>
              <a:rPr lang="en-US" sz="1800" b="1" i="1" dirty="0">
                <a:latin typeface="Body Level 1"/>
                <a:cs typeface="Arial" pitchFamily="34" charset="0"/>
              </a:rPr>
              <a:t>create-react-app app-name</a:t>
            </a: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Change to the app folder and run the below command to start the react application</a:t>
            </a:r>
            <a:endParaRPr lang="en-US" sz="1800" dirty="0">
              <a:latin typeface="Body Level 1"/>
              <a:cs typeface="Arial" pitchFamily="34" charset="0"/>
            </a:endParaRPr>
          </a:p>
          <a:p>
            <a:pPr lvl="1">
              <a:spcBef>
                <a:spcPct val="50000"/>
              </a:spcBef>
            </a:pPr>
            <a:r>
              <a:rPr lang="en-US" sz="1800" dirty="0" err="1">
                <a:latin typeface="Body Level 1"/>
                <a:cs typeface="Arial" pitchFamily="34" charset="0"/>
              </a:rPr>
              <a:t>npm</a:t>
            </a:r>
            <a:r>
              <a:rPr lang="en-US" sz="1800" dirty="0">
                <a:latin typeface="Body Level 1"/>
                <a:cs typeface="Arial" pitchFamily="34" charset="0"/>
              </a:rPr>
              <a:t> start</a:t>
            </a:r>
          </a:p>
          <a:p>
            <a:pPr>
              <a:spcBef>
                <a:spcPct val="50000"/>
              </a:spcBef>
            </a:pPr>
            <a:r>
              <a:rPr lang="en-US" dirty="0">
                <a:cs typeface="Arial" pitchFamily="34" charset="0"/>
              </a:rPr>
              <a:t>Once the app is run, it should open up the browser and show up the default react application</a:t>
            </a:r>
          </a:p>
          <a:p>
            <a:pPr lvl="1">
              <a:spcBef>
                <a:spcPct val="50000"/>
              </a:spcBef>
            </a:pPr>
            <a:endParaRPr lang="en-US" dirty="0">
              <a:latin typeface="Candara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92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D22C-5DA5-41BC-8785-E82CF1E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First app’s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E3DA-436F-4E88-8CCF-B241BCB4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first react application which you created using create-react-app should show the default output as shown in the below image. This output ensures that everything went well with your installation and build process in your local development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7CA63-943B-4B83-8475-75D86B586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5638800" cy="42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3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D22C-5DA5-41BC-8785-E82CF1E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app – Folder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E3DA-436F-4E88-8CCF-B241BCB4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Folder Structure – </a:t>
            </a:r>
            <a:r>
              <a:rPr lang="en-IN" dirty="0"/>
              <a:t>The default app created by create-react-app contains the below folder structure and the set of files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6985C-108A-4B42-B58D-52AF066E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05000"/>
            <a:ext cx="5257800" cy="465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5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D22C-5DA5-41BC-8785-E82CF1EA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app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E3DA-436F-4E88-8CCF-B241BCB42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the project to build, these files must exist with exact filenames</a:t>
            </a:r>
          </a:p>
          <a:p>
            <a:pPr lvl="1"/>
            <a:r>
              <a:rPr lang="en-IN" sz="1800" b="1" i="1" dirty="0">
                <a:latin typeface="Body Level 1"/>
              </a:rPr>
              <a:t>public/index.html - </a:t>
            </a:r>
            <a:r>
              <a:rPr lang="en-IN" sz="1800" dirty="0">
                <a:latin typeface="Body Level 1"/>
              </a:rPr>
              <a:t>the page template</a:t>
            </a:r>
          </a:p>
          <a:p>
            <a:pPr lvl="1"/>
            <a:r>
              <a:rPr lang="en-IN" sz="1800" b="1" i="1" dirty="0" err="1">
                <a:latin typeface="Body Level 1"/>
              </a:rPr>
              <a:t>src</a:t>
            </a:r>
            <a:r>
              <a:rPr lang="en-IN" sz="1800" b="1" i="1" dirty="0">
                <a:latin typeface="Body Level 1"/>
              </a:rPr>
              <a:t>/index.js</a:t>
            </a:r>
            <a:r>
              <a:rPr lang="en-IN" sz="1800" dirty="0">
                <a:latin typeface="Body Level 1"/>
              </a:rPr>
              <a:t> - the JavaScript entry point</a:t>
            </a:r>
          </a:p>
          <a:p>
            <a:pPr lvl="1"/>
            <a:endParaRPr lang="en-IN" sz="1800" dirty="0">
              <a:latin typeface="Body Level 1"/>
            </a:endParaRPr>
          </a:p>
          <a:p>
            <a:pPr algn="just"/>
            <a:r>
              <a:rPr lang="en-IN" dirty="0"/>
              <a:t>Regarding the other major files/folders</a:t>
            </a:r>
            <a:endParaRPr lang="en-IN" b="1" dirty="0"/>
          </a:p>
          <a:p>
            <a:pPr lvl="1" algn="just"/>
            <a:r>
              <a:rPr lang="en-IN" sz="1800" b="1" i="1" dirty="0" err="1">
                <a:latin typeface="Body Level 1"/>
              </a:rPr>
              <a:t>node_modules</a:t>
            </a:r>
            <a:r>
              <a:rPr lang="en-IN" sz="1800" b="1" i="1" dirty="0">
                <a:latin typeface="Body Level 1"/>
              </a:rPr>
              <a:t>/ -</a:t>
            </a:r>
            <a:r>
              <a:rPr lang="en-IN" sz="1800" i="1" dirty="0">
                <a:latin typeface="Body Level 1"/>
              </a:rPr>
              <a:t> the folder where all the required packages are installed</a:t>
            </a:r>
          </a:p>
          <a:p>
            <a:pPr lvl="1" algn="just"/>
            <a:r>
              <a:rPr lang="en-IN" sz="1800" b="1" i="1" dirty="0" err="1">
                <a:latin typeface="Body Level 1"/>
              </a:rPr>
              <a:t>package.json</a:t>
            </a:r>
            <a:r>
              <a:rPr lang="en-IN" sz="1800" b="1" i="1" dirty="0">
                <a:latin typeface="Body Level 1"/>
              </a:rPr>
              <a:t> - </a:t>
            </a:r>
            <a:r>
              <a:rPr lang="en-IN" sz="1800" i="1" dirty="0">
                <a:latin typeface="Body Level 1"/>
              </a:rPr>
              <a:t>the package manager file, where all dependencies are mentioned</a:t>
            </a:r>
          </a:p>
          <a:p>
            <a:pPr lvl="1" algn="just"/>
            <a:r>
              <a:rPr lang="en-IN" sz="1800" b="1" i="1" dirty="0">
                <a:latin typeface="Body Level 1"/>
              </a:rPr>
              <a:t>App.js -</a:t>
            </a:r>
            <a:r>
              <a:rPr lang="en-IN" sz="1800" b="1" dirty="0">
                <a:latin typeface="Body Level 1"/>
              </a:rPr>
              <a:t> </a:t>
            </a:r>
            <a:r>
              <a:rPr lang="en-IN" sz="1800" dirty="0">
                <a:latin typeface="Body Level 1"/>
              </a:rPr>
              <a:t>The root component of our app</a:t>
            </a:r>
          </a:p>
          <a:p>
            <a:pPr lvl="1" algn="just"/>
            <a:r>
              <a:rPr lang="en-IN" sz="1800" b="1" i="1" dirty="0">
                <a:latin typeface="Body Level 1"/>
              </a:rPr>
              <a:t>App.css -</a:t>
            </a:r>
            <a:r>
              <a:rPr lang="en-IN" sz="1800" dirty="0">
                <a:latin typeface="Body Level 1"/>
              </a:rPr>
              <a:t> </a:t>
            </a:r>
            <a:r>
              <a:rPr lang="en-IN" sz="1800" dirty="0" err="1">
                <a:latin typeface="Body Level 1"/>
              </a:rPr>
              <a:t>css</a:t>
            </a:r>
            <a:r>
              <a:rPr lang="en-IN" sz="1800" dirty="0">
                <a:latin typeface="Body Level 1"/>
              </a:rPr>
              <a:t> specific to the app component</a:t>
            </a:r>
          </a:p>
          <a:p>
            <a:pPr lvl="1" algn="just"/>
            <a:endParaRPr lang="en-IN" sz="1800" b="1" dirty="0">
              <a:latin typeface="Body Level 1"/>
            </a:endParaRPr>
          </a:p>
          <a:p>
            <a:pPr algn="just"/>
            <a:r>
              <a:rPr lang="en-IN" dirty="0"/>
              <a:t>All the new application code that the developer has to add for writing business logic/components are typically put under the </a:t>
            </a:r>
            <a:r>
              <a:rPr lang="en-IN" b="1" dirty="0" err="1"/>
              <a:t>src</a:t>
            </a:r>
            <a:r>
              <a:rPr lang="en-IN" b="1" dirty="0"/>
              <a:t>/ </a:t>
            </a:r>
            <a:r>
              <a:rPr lang="en-IN" dirty="0"/>
              <a:t>folder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Only files under </a:t>
            </a:r>
            <a:r>
              <a:rPr lang="en-IN" b="1" i="1" dirty="0"/>
              <a:t>public </a:t>
            </a:r>
            <a:r>
              <a:rPr lang="en-IN" dirty="0"/>
              <a:t>can be used from</a:t>
            </a:r>
            <a:r>
              <a:rPr lang="en-IN" i="1" dirty="0"/>
              <a:t> </a:t>
            </a:r>
            <a:r>
              <a:rPr lang="en-IN" b="1" i="1" dirty="0"/>
              <a:t>public/index.html 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833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6F405-A44E-46B3-9134-004A044A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create-react-app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93E78-63B8-4B84-83A4-35288942A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>
            <a:normAutofit/>
          </a:bodyPr>
          <a:lstStyle/>
          <a:p>
            <a:r>
              <a:rPr lang="en-US" b="1" dirty="0"/>
              <a:t>create-react-app </a:t>
            </a:r>
            <a:r>
              <a:rPr lang="en-US" dirty="0"/>
              <a:t>is an officially supported way to create single-page React applications. It offers a modern build setup with no configuration</a:t>
            </a:r>
          </a:p>
          <a:p>
            <a:endParaRPr lang="en-US" dirty="0"/>
          </a:p>
          <a:p>
            <a:r>
              <a:rPr lang="en-US" dirty="0"/>
              <a:t>React apps are mostly written with ES6. Babel is used for ES6 to ES5 conversion</a:t>
            </a:r>
          </a:p>
          <a:p>
            <a:endParaRPr lang="en-US" dirty="0"/>
          </a:p>
          <a:p>
            <a:r>
              <a:rPr lang="en-US" b="1" dirty="0"/>
              <a:t>create-react-app </a:t>
            </a:r>
            <a:r>
              <a:rPr lang="en-US" dirty="0"/>
              <a:t>has the following advantages</a:t>
            </a:r>
          </a:p>
          <a:p>
            <a:pPr lvl="1"/>
            <a:r>
              <a:rPr lang="en-US" dirty="0"/>
              <a:t>Takes care of babel conversion from ES6 to ES5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Scaling to many files and components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third-party libraries from </a:t>
            </a:r>
            <a:r>
              <a:rPr lang="en-US" dirty="0" err="1"/>
              <a:t>npm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Detecting common mistakes early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Live-editing CSS and JS in development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Optimizing the output for production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02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FB0-C5F4-48D1-A4BD-DC606D16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DA600-918A-4084-AEFA-21BAD72F6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576700"/>
            <a:ext cx="9048509" cy="508149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sz="1600" b="1" dirty="0">
              <a:solidFill>
                <a:schemeClr val="tx2">
                  <a:lumMod val="75000"/>
                  <a:lumOff val="25000"/>
                </a:schemeClr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IN" sz="1600" b="1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Reference:- http://nitrajka.com/2016/08/15/setup-react-es6-redux-app-express/</a:t>
            </a:r>
            <a:endParaRPr 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alt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029DBB-1775-4DDB-B3F7-AAA02075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7086600" cy="457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FB0-C5F4-48D1-A4BD-DC606D16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Components?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DA600-918A-4084-AEFA-21BAD72F6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576701"/>
            <a:ext cx="8743709" cy="4593310"/>
          </a:xfrm>
        </p:spPr>
        <p:txBody>
          <a:bodyPr>
            <a:normAutofit/>
          </a:bodyPr>
          <a:lstStyle/>
          <a:p>
            <a:r>
              <a:rPr lang="en-US" dirty="0"/>
              <a:t>Components let you split the UI into independent, reusable pieces, and think about each piece in isolation</a:t>
            </a:r>
          </a:p>
          <a:p>
            <a:endParaRPr lang="en-US" dirty="0"/>
          </a:p>
          <a:p>
            <a:r>
              <a:rPr lang="en-US" dirty="0"/>
              <a:t>Conceptually, components are like JavaScript functions. They accept arbitrary inputs (called “props”) and return React elements describing what should appear on the screen</a:t>
            </a:r>
          </a:p>
          <a:p>
            <a:endParaRPr lang="en-US" dirty="0"/>
          </a:p>
          <a:p>
            <a:r>
              <a:rPr lang="en-US" dirty="0"/>
              <a:t>A component contains both the UI and the data logic associated with the UI</a:t>
            </a:r>
          </a:p>
          <a:p>
            <a:endParaRPr lang="en-US" dirty="0"/>
          </a:p>
          <a:p>
            <a:r>
              <a:rPr lang="en-US" dirty="0"/>
              <a:t>Components can be written either using es6 classes or functions (more about the differences later)</a:t>
            </a:r>
          </a:p>
          <a:p>
            <a:endParaRPr lang="en-US" dirty="0"/>
          </a:p>
          <a:p>
            <a:r>
              <a:rPr lang="en-US" dirty="0"/>
              <a:t>React components are written using the JSX syntax (more specific to React only). This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2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FB0-C5F4-48D1-A4BD-DC606D16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91" y="223299"/>
            <a:ext cx="9259747" cy="702000"/>
          </a:xfrm>
        </p:spPr>
        <p:txBody>
          <a:bodyPr/>
          <a:lstStyle/>
          <a:p>
            <a:r>
              <a:rPr lang="en-US" dirty="0"/>
              <a:t>Components in our use case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AEAAEF-8A47-4FE7-950B-27FF5DFBE908}"/>
              </a:ext>
            </a:extLst>
          </p:cNvPr>
          <p:cNvSpPr/>
          <p:nvPr/>
        </p:nvSpPr>
        <p:spPr>
          <a:xfrm>
            <a:off x="457201" y="1219199"/>
            <a:ext cx="5257800" cy="525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69AFC7E-916A-46F1-9EFA-91DE55B2A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370088"/>
            <a:ext cx="4137660" cy="4291533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7145ED-3ED9-46BE-833F-F5C8D52E5971}"/>
              </a:ext>
            </a:extLst>
          </p:cNvPr>
          <p:cNvSpPr/>
          <p:nvPr/>
        </p:nvSpPr>
        <p:spPr>
          <a:xfrm>
            <a:off x="950234" y="1949546"/>
            <a:ext cx="4063726" cy="3882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CE96260-80EF-4CB2-A1EA-D235CD188852}"/>
              </a:ext>
            </a:extLst>
          </p:cNvPr>
          <p:cNvSpPr/>
          <p:nvPr/>
        </p:nvSpPr>
        <p:spPr>
          <a:xfrm>
            <a:off x="990600" y="2717712"/>
            <a:ext cx="4023358" cy="426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D29DBD-5DAF-4ED2-B6A9-898AD3DC416B}"/>
              </a:ext>
            </a:extLst>
          </p:cNvPr>
          <p:cNvSpPr/>
          <p:nvPr/>
        </p:nvSpPr>
        <p:spPr>
          <a:xfrm>
            <a:off x="987030" y="3537757"/>
            <a:ext cx="4026929" cy="426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75E8C16-02D9-4190-9766-700E359EF1DB}"/>
              </a:ext>
            </a:extLst>
          </p:cNvPr>
          <p:cNvSpPr/>
          <p:nvPr/>
        </p:nvSpPr>
        <p:spPr>
          <a:xfrm>
            <a:off x="987030" y="4360249"/>
            <a:ext cx="4026928" cy="426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7B75B6A-90A9-4F5D-BAEA-6AF09332BD28}"/>
              </a:ext>
            </a:extLst>
          </p:cNvPr>
          <p:cNvSpPr/>
          <p:nvPr/>
        </p:nvSpPr>
        <p:spPr>
          <a:xfrm>
            <a:off x="987030" y="5097002"/>
            <a:ext cx="4026928" cy="4267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C66F1CB5-75B9-4C2A-8F8E-7C8EDA6CA530}"/>
              </a:ext>
            </a:extLst>
          </p:cNvPr>
          <p:cNvSpPr/>
          <p:nvPr/>
        </p:nvSpPr>
        <p:spPr>
          <a:xfrm>
            <a:off x="6316980" y="1553892"/>
            <a:ext cx="2209800" cy="395653"/>
          </a:xfrm>
          <a:prstGeom prst="wedgeRectCallout">
            <a:avLst>
              <a:gd name="adj1" fmla="val -118833"/>
              <a:gd name="adj2" fmla="val 111086"/>
            </a:avLst>
          </a:prstGeom>
          <a:solidFill>
            <a:srgbClr val="9FD18B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869704-4351-41B1-9EB0-A508ED037F14}"/>
              </a:ext>
            </a:extLst>
          </p:cNvPr>
          <p:cNvSpPr txBox="1"/>
          <p:nvPr/>
        </p:nvSpPr>
        <p:spPr>
          <a:xfrm>
            <a:off x="6400800" y="1576752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HelloWorld Component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9E2943B-2270-4421-91F9-253F77D20891}"/>
              </a:ext>
            </a:extLst>
          </p:cNvPr>
          <p:cNvSpPr/>
          <p:nvPr/>
        </p:nvSpPr>
        <p:spPr>
          <a:xfrm>
            <a:off x="6339840" y="2326054"/>
            <a:ext cx="2209800" cy="395653"/>
          </a:xfrm>
          <a:prstGeom prst="wedgeRectCallout">
            <a:avLst>
              <a:gd name="adj1" fmla="val -118833"/>
              <a:gd name="adj2" fmla="val 111086"/>
            </a:avLst>
          </a:prstGeom>
          <a:solidFill>
            <a:srgbClr val="9FD1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42559C-A8D7-4F0E-B3DA-8D6C56CA6BCB}"/>
              </a:ext>
            </a:extLst>
          </p:cNvPr>
          <p:cNvSpPr txBox="1"/>
          <p:nvPr/>
        </p:nvSpPr>
        <p:spPr>
          <a:xfrm>
            <a:off x="6416040" y="2409935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/>
              <a:t>HelloMessage</a:t>
            </a:r>
            <a:r>
              <a:rPr lang="en-IN" sz="1200" b="1" dirty="0"/>
              <a:t> (prop1)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AC74FC6D-D95B-4770-9E8F-7198B7F538FD}"/>
              </a:ext>
            </a:extLst>
          </p:cNvPr>
          <p:cNvSpPr/>
          <p:nvPr/>
        </p:nvSpPr>
        <p:spPr>
          <a:xfrm>
            <a:off x="6324600" y="3131385"/>
            <a:ext cx="2362200" cy="395653"/>
          </a:xfrm>
          <a:prstGeom prst="wedgeRectCallout">
            <a:avLst>
              <a:gd name="adj1" fmla="val -118833"/>
              <a:gd name="adj2" fmla="val 111086"/>
            </a:avLst>
          </a:prstGeom>
          <a:solidFill>
            <a:srgbClr val="9FD1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0CE663-9CF4-4FAA-9BD8-71F19AC732BC}"/>
              </a:ext>
            </a:extLst>
          </p:cNvPr>
          <p:cNvSpPr txBox="1"/>
          <p:nvPr/>
        </p:nvSpPr>
        <p:spPr>
          <a:xfrm>
            <a:off x="6400800" y="3179288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err="1"/>
              <a:t>HelloMessage</a:t>
            </a:r>
            <a:r>
              <a:rPr lang="en-IN" sz="1200" b="1" dirty="0"/>
              <a:t> (prop1, prop2)</a:t>
            </a:r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F05C85F9-AE00-4DBC-933D-D0D0FB1E09AD}"/>
              </a:ext>
            </a:extLst>
          </p:cNvPr>
          <p:cNvSpPr/>
          <p:nvPr/>
        </p:nvSpPr>
        <p:spPr>
          <a:xfrm>
            <a:off x="6316980" y="3936727"/>
            <a:ext cx="2209800" cy="395653"/>
          </a:xfrm>
          <a:prstGeom prst="wedgeRectCallout">
            <a:avLst>
              <a:gd name="adj1" fmla="val -118833"/>
              <a:gd name="adj2" fmla="val 111086"/>
            </a:avLst>
          </a:prstGeom>
          <a:solidFill>
            <a:srgbClr val="9FD1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1764BB-EB1B-4B09-B091-7F6C0A3A141F}"/>
              </a:ext>
            </a:extLst>
          </p:cNvPr>
          <p:cNvSpPr txBox="1"/>
          <p:nvPr/>
        </p:nvSpPr>
        <p:spPr>
          <a:xfrm>
            <a:off x="6339840" y="3999904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Counter (State Changes)</a:t>
            </a:r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17E7A170-E49D-4CD2-9D18-1C253CC3535B}"/>
              </a:ext>
            </a:extLst>
          </p:cNvPr>
          <p:cNvSpPr/>
          <p:nvPr/>
        </p:nvSpPr>
        <p:spPr>
          <a:xfrm>
            <a:off x="6339840" y="4653196"/>
            <a:ext cx="2209800" cy="395653"/>
          </a:xfrm>
          <a:prstGeom prst="wedgeRectCallout">
            <a:avLst>
              <a:gd name="adj1" fmla="val -118833"/>
              <a:gd name="adj2" fmla="val 111086"/>
            </a:avLst>
          </a:prstGeom>
          <a:solidFill>
            <a:srgbClr val="9FD1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395F63-4240-4BF9-B59F-F65B2E288608}"/>
              </a:ext>
            </a:extLst>
          </p:cNvPr>
          <p:cNvSpPr txBox="1"/>
          <p:nvPr/>
        </p:nvSpPr>
        <p:spPr>
          <a:xfrm>
            <a:off x="6416040" y="4708673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Alert (event handling)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6B9E23-CEE3-441E-975E-E102AC151C64}"/>
              </a:ext>
            </a:extLst>
          </p:cNvPr>
          <p:cNvCxnSpPr/>
          <p:nvPr/>
        </p:nvCxnSpPr>
        <p:spPr>
          <a:xfrm>
            <a:off x="2057400" y="3886200"/>
            <a:ext cx="76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74B749C-A15D-4B8B-B7EB-3B5F2221F048}"/>
              </a:ext>
            </a:extLst>
          </p:cNvPr>
          <p:cNvCxnSpPr>
            <a:cxnSpLocks/>
          </p:cNvCxnSpPr>
          <p:nvPr/>
        </p:nvCxnSpPr>
        <p:spPr>
          <a:xfrm>
            <a:off x="2895600" y="3886200"/>
            <a:ext cx="152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93D010-6707-46F6-B566-D7DD8447B93B}"/>
              </a:ext>
            </a:extLst>
          </p:cNvPr>
          <p:cNvCxnSpPr>
            <a:cxnSpLocks/>
          </p:cNvCxnSpPr>
          <p:nvPr/>
        </p:nvCxnSpPr>
        <p:spPr>
          <a:xfrm>
            <a:off x="2057400" y="3093563"/>
            <a:ext cx="304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64C4B6-4D7C-482B-9C80-58282A33EA9C}"/>
              </a:ext>
            </a:extLst>
          </p:cNvPr>
          <p:cNvCxnSpPr>
            <a:cxnSpLocks/>
          </p:cNvCxnSpPr>
          <p:nvPr/>
        </p:nvCxnSpPr>
        <p:spPr>
          <a:xfrm>
            <a:off x="6339840" y="6096000"/>
            <a:ext cx="609600" cy="0"/>
          </a:xfrm>
          <a:prstGeom prst="line">
            <a:avLst/>
          </a:prstGeom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C6807E-C41A-4AA8-B790-A4DE94C99F12}"/>
              </a:ext>
            </a:extLst>
          </p:cNvPr>
          <p:cNvCxnSpPr>
            <a:cxnSpLocks/>
          </p:cNvCxnSpPr>
          <p:nvPr/>
        </p:nvCxnSpPr>
        <p:spPr>
          <a:xfrm>
            <a:off x="6339840" y="5661621"/>
            <a:ext cx="6286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2802C1-E23F-4CD3-A1EC-5AE7FC18D255}"/>
              </a:ext>
            </a:extLst>
          </p:cNvPr>
          <p:cNvSpPr txBox="1"/>
          <p:nvPr/>
        </p:nvSpPr>
        <p:spPr>
          <a:xfrm>
            <a:off x="7150658" y="5514015"/>
            <a:ext cx="1879042" cy="33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F0F642-54D6-48CD-BD96-5F5550A154B0}"/>
              </a:ext>
            </a:extLst>
          </p:cNvPr>
          <p:cNvSpPr txBox="1"/>
          <p:nvPr/>
        </p:nvSpPr>
        <p:spPr>
          <a:xfrm>
            <a:off x="7150658" y="5999010"/>
            <a:ext cx="1879042" cy="33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BF2EA5-BE96-4EFE-8711-DE8A6971D613}"/>
              </a:ext>
            </a:extLst>
          </p:cNvPr>
          <p:cNvSpPr txBox="1"/>
          <p:nvPr/>
        </p:nvSpPr>
        <p:spPr>
          <a:xfrm>
            <a:off x="7039928" y="5443467"/>
            <a:ext cx="1989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Sent props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B4BB9C-BBE0-4FC6-B8C5-FB087339D53B}"/>
              </a:ext>
            </a:extLst>
          </p:cNvPr>
          <p:cNvCxnSpPr>
            <a:cxnSpLocks/>
          </p:cNvCxnSpPr>
          <p:nvPr/>
        </p:nvCxnSpPr>
        <p:spPr>
          <a:xfrm>
            <a:off x="2514600" y="3093563"/>
            <a:ext cx="609600" cy="0"/>
          </a:xfrm>
          <a:prstGeom prst="line">
            <a:avLst/>
          </a:prstGeom>
          <a:ln w="762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C104EB-E66D-49D0-A3B5-27260E53D1CF}"/>
              </a:ext>
            </a:extLst>
          </p:cNvPr>
          <p:cNvSpPr txBox="1"/>
          <p:nvPr/>
        </p:nvSpPr>
        <p:spPr>
          <a:xfrm>
            <a:off x="7039928" y="5936554"/>
            <a:ext cx="1989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Prop not sent – default value</a:t>
            </a:r>
          </a:p>
        </p:txBody>
      </p:sp>
    </p:spTree>
    <p:extLst>
      <p:ext uri="{BB962C8B-B14F-4D97-AF65-F5344CB8AC3E}">
        <p14:creationId xmlns:p14="http://schemas.microsoft.com/office/powerpoint/2010/main" val="270974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FECD-6847-4C62-934D-62CEBEFD1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BEA13-BC05-4E80-B804-299C4AD709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24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3F5C-EF37-4CAD-87A8-ACD159299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JSX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4BB17-A678-40F2-B434-85A2B5AA7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JSX </a:t>
            </a:r>
            <a:r>
              <a:rPr lang="en-US" dirty="0"/>
              <a:t>is a syntax extension to JavaScript</a:t>
            </a:r>
          </a:p>
          <a:p>
            <a:r>
              <a:rPr lang="en-US" dirty="0"/>
              <a:t>JSX is a template language, but it comes with the full power of JavaScript</a:t>
            </a:r>
          </a:p>
          <a:p>
            <a:r>
              <a:rPr lang="en-US" dirty="0"/>
              <a:t>Example of a simple JSX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Why  JSX?</a:t>
            </a:r>
          </a:p>
          <a:p>
            <a:r>
              <a:rPr lang="en-US" dirty="0"/>
              <a:t>React embraces the fact that rendering logic is inherently coupled with other UI logic: how events are handled, how the state changes over time, and how the data is prepared for display</a:t>
            </a:r>
          </a:p>
          <a:p>
            <a:r>
              <a:rPr lang="en-US" dirty="0"/>
              <a:t>Embedding expressions in JSX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put any valid JavaScript expression inside the curly braces in JSX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5A9B7-B1D2-48D4-B60E-264ECC0C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4252956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8F66A-6F58-427E-9682-A5114B847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2" y="4419600"/>
            <a:ext cx="3947160" cy="8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8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BC6B2-4537-477F-BC2D-D5DD1C3F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way data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0078D-7C10-4AA5-B8AB-17EC4DBE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1"/>
            <a:ext cx="9259747" cy="4847010"/>
          </a:xfrm>
        </p:spPr>
        <p:txBody>
          <a:bodyPr/>
          <a:lstStyle/>
          <a:p>
            <a:r>
              <a:rPr lang="en-IN" dirty="0"/>
              <a:t>Data binding is a common terminology in UI development, which determines how data gets bound to the UI</a:t>
            </a:r>
          </a:p>
          <a:p>
            <a:r>
              <a:rPr lang="en-IN" dirty="0"/>
              <a:t>React uses 1-way data binding, where the data flows in one direction (Unidirectional data flow)</a:t>
            </a:r>
          </a:p>
          <a:p>
            <a:endParaRPr lang="en-IN" dirty="0"/>
          </a:p>
          <a:p>
            <a:endParaRPr lang="en-IN" dirty="0"/>
          </a:p>
          <a:p>
            <a:r>
              <a:rPr lang="en-IN" b="1" dirty="0"/>
              <a:t>How 1-way data binding works?</a:t>
            </a:r>
          </a:p>
          <a:p>
            <a:pPr lvl="1"/>
            <a:r>
              <a:rPr lang="en-IN" sz="1800" dirty="0">
                <a:latin typeface="Body Level 1"/>
              </a:rPr>
              <a:t>Whenever the state changes, the view is updated</a:t>
            </a:r>
          </a:p>
          <a:p>
            <a:pPr lvl="1"/>
            <a:r>
              <a:rPr lang="en-IN" sz="1800" dirty="0">
                <a:latin typeface="Body Level 1"/>
              </a:rPr>
              <a:t>View can trigger actions</a:t>
            </a:r>
          </a:p>
          <a:p>
            <a:pPr lvl="1"/>
            <a:r>
              <a:rPr lang="en-IN" sz="1800" dirty="0">
                <a:latin typeface="Body Level 1"/>
              </a:rPr>
              <a:t>Actions could update the state</a:t>
            </a:r>
          </a:p>
          <a:p>
            <a:pPr lvl="1"/>
            <a:r>
              <a:rPr lang="en-IN" sz="1800" dirty="0">
                <a:latin typeface="Body Level 1"/>
              </a:rPr>
              <a:t>Any state changes will update the view again</a:t>
            </a:r>
          </a:p>
          <a:p>
            <a:pPr lvl="1"/>
            <a:r>
              <a:rPr lang="en-IN" sz="1800" dirty="0">
                <a:latin typeface="Body Level 1"/>
              </a:rPr>
              <a:t>As depicted, the single source of truth is the state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E531C1-6C0B-4053-B2BB-1F3F3A188E54}"/>
              </a:ext>
            </a:extLst>
          </p:cNvPr>
          <p:cNvSpPr/>
          <p:nvPr/>
        </p:nvSpPr>
        <p:spPr>
          <a:xfrm>
            <a:off x="8445501" y="3514719"/>
            <a:ext cx="990600" cy="768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Actions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6F21B06-3CA9-4319-B4C0-BAE42B7552B7}"/>
              </a:ext>
            </a:extLst>
          </p:cNvPr>
          <p:cNvSpPr/>
          <p:nvPr/>
        </p:nvSpPr>
        <p:spPr>
          <a:xfrm>
            <a:off x="7302501" y="4968869"/>
            <a:ext cx="990600" cy="76835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State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51B586-F1B8-41C0-846E-0DD6B362CE5F}"/>
              </a:ext>
            </a:extLst>
          </p:cNvPr>
          <p:cNvSpPr/>
          <p:nvPr/>
        </p:nvSpPr>
        <p:spPr>
          <a:xfrm>
            <a:off x="5943600" y="3454400"/>
            <a:ext cx="990600" cy="768350"/>
          </a:xfrm>
          <a:prstGeom prst="ellipse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Views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8CD2163-F69C-401B-8E2E-673FA92241A0}"/>
              </a:ext>
            </a:extLst>
          </p:cNvPr>
          <p:cNvCxnSpPr>
            <a:cxnSpLocks/>
            <a:endCxn id="8" idx="6"/>
          </p:cNvCxnSpPr>
          <p:nvPr/>
        </p:nvCxnSpPr>
        <p:spPr>
          <a:xfrm rot="5400000">
            <a:off x="8124826" y="4460868"/>
            <a:ext cx="1060452" cy="72390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3DF5B1E-8C69-4BC9-A52A-522F19F8D063}"/>
              </a:ext>
            </a:extLst>
          </p:cNvPr>
          <p:cNvCxnSpPr>
            <a:cxnSpLocks/>
            <a:stCxn id="8" idx="2"/>
          </p:cNvCxnSpPr>
          <p:nvPr/>
        </p:nvCxnSpPr>
        <p:spPr>
          <a:xfrm rot="10800000">
            <a:off x="6340599" y="4197350"/>
            <a:ext cx="961903" cy="115569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010E59A-DCEC-4F6F-8287-4881E65C7B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46990" y="2290760"/>
            <a:ext cx="60319" cy="2387600"/>
          </a:xfrm>
          <a:prstGeom prst="curvedConnector4">
            <a:avLst>
              <a:gd name="adj1" fmla="val -378985"/>
              <a:gd name="adj2" fmla="val 1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006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38A3-DDFD-4D71-87C6-9C8ADB58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BF36-07C1-4F5E-BCDF-5F03C9F85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534999"/>
          </a:xfrm>
        </p:spPr>
        <p:txBody>
          <a:bodyPr/>
          <a:lstStyle/>
          <a:p>
            <a:r>
              <a:rPr lang="en-IN" dirty="0"/>
              <a:t>Components can be created using ES6 classes</a:t>
            </a:r>
          </a:p>
          <a:p>
            <a:r>
              <a:rPr lang="en-IN" dirty="0"/>
              <a:t>A component class extends from the base class </a:t>
            </a:r>
            <a:r>
              <a:rPr lang="en-IN" dirty="0" err="1"/>
              <a:t>React.Component</a:t>
            </a:r>
            <a:endParaRPr lang="en-IN" dirty="0"/>
          </a:p>
          <a:p>
            <a:r>
              <a:rPr lang="en-IN" dirty="0"/>
              <a:t>A Simple hello world can be created using the class syntax as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render method will be called each time an update happens to the component or during the first time when the component gets rendered to the DOM</a:t>
            </a:r>
          </a:p>
          <a:p>
            <a:r>
              <a:rPr lang="en-IN" dirty="0"/>
              <a:t>A component can be created using a simple JavaScript function also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C07FB-D554-439C-9498-3CA2E32C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9" y="2438400"/>
            <a:ext cx="5532208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CEF98-A884-4C95-9862-A085998D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46" y="5257800"/>
            <a:ext cx="5444402" cy="10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98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2A3B9-F6A5-4506-8107-7E9525A1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 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4196-1CAE-4EB0-B703-16A209471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What are Props?</a:t>
            </a:r>
          </a:p>
          <a:p>
            <a:pPr lvl="1"/>
            <a:r>
              <a:rPr lang="en-IN" dirty="0"/>
              <a:t>Props represents a single object containing all the attributes/properties sent to the component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Props can be compared to something like a collection of all parameters passed to a function</a:t>
            </a:r>
          </a:p>
          <a:p>
            <a:endParaRPr lang="en-IN" dirty="0"/>
          </a:p>
          <a:p>
            <a:r>
              <a:rPr lang="en-IN" b="1" dirty="0"/>
              <a:t>Why Props?</a:t>
            </a:r>
          </a:p>
          <a:p>
            <a:pPr lvl="1"/>
            <a:r>
              <a:rPr lang="en-IN" dirty="0"/>
              <a:t>Props can be used for inter component message passing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Components can be logically organized into a parent child relationship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The parent component can pass props to the child component</a:t>
            </a:r>
          </a:p>
        </p:txBody>
      </p:sp>
    </p:spTree>
    <p:extLst>
      <p:ext uri="{BB962C8B-B14F-4D97-AF65-F5344CB8AC3E}">
        <p14:creationId xmlns:p14="http://schemas.microsoft.com/office/powerpoint/2010/main" val="2213906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A979-568F-4BDE-91BD-64D23F18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92" y="198668"/>
            <a:ext cx="9134546" cy="704264"/>
          </a:xfrm>
        </p:spPr>
        <p:txBody>
          <a:bodyPr/>
          <a:lstStyle/>
          <a:p>
            <a:r>
              <a:rPr lang="en-IN" dirty="0"/>
              <a:t>Component Hierarchy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5EB5-7AD6-486D-A14E-C44BA17E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52" y="1510046"/>
            <a:ext cx="9134546" cy="4862642"/>
          </a:xfrm>
        </p:spPr>
        <p:txBody>
          <a:bodyPr/>
          <a:lstStyle/>
          <a:p>
            <a:r>
              <a:rPr lang="en-IN" dirty="0"/>
              <a:t>The below picture shows the simplest component hierarchy that can be a possible in a simple react app</a:t>
            </a:r>
          </a:p>
          <a:p>
            <a:r>
              <a:rPr lang="en-IN" dirty="0"/>
              <a:t>App component is the root component and it has 5 children components</a:t>
            </a:r>
            <a:endParaRPr lang="en-IN" sz="1200" dirty="0"/>
          </a:p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28E5D-32E2-4EE4-9D1C-22367EBC62C5}"/>
              </a:ext>
            </a:extLst>
          </p:cNvPr>
          <p:cNvSpPr/>
          <p:nvPr/>
        </p:nvSpPr>
        <p:spPr>
          <a:xfrm>
            <a:off x="3773445" y="2911540"/>
            <a:ext cx="1728904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850F4-0A60-4EDD-B007-706D433434E9}"/>
              </a:ext>
            </a:extLst>
          </p:cNvPr>
          <p:cNvSpPr txBox="1"/>
          <p:nvPr/>
        </p:nvSpPr>
        <p:spPr>
          <a:xfrm>
            <a:off x="3886200" y="2971800"/>
            <a:ext cx="1503394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    App – Root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9019BA-E4D8-4558-BE82-1F04CC83F885}"/>
              </a:ext>
            </a:extLst>
          </p:cNvPr>
          <p:cNvSpPr/>
          <p:nvPr/>
        </p:nvSpPr>
        <p:spPr>
          <a:xfrm>
            <a:off x="954303" y="5110162"/>
            <a:ext cx="1390640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9E322-1C96-42EE-88BD-3C057FB3CBB6}"/>
              </a:ext>
            </a:extLst>
          </p:cNvPr>
          <p:cNvSpPr txBox="1"/>
          <p:nvPr/>
        </p:nvSpPr>
        <p:spPr>
          <a:xfrm>
            <a:off x="1066800" y="5170422"/>
            <a:ext cx="1127546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HelloWorld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B88BAE-7546-4E33-9A34-D1670EA35250}"/>
              </a:ext>
            </a:extLst>
          </p:cNvPr>
          <p:cNvSpPr/>
          <p:nvPr/>
        </p:nvSpPr>
        <p:spPr>
          <a:xfrm>
            <a:off x="2645347" y="5117978"/>
            <a:ext cx="1550114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592B9-51C7-4399-999B-FACC683BB31F}"/>
              </a:ext>
            </a:extLst>
          </p:cNvPr>
          <p:cNvSpPr txBox="1"/>
          <p:nvPr/>
        </p:nvSpPr>
        <p:spPr>
          <a:xfrm>
            <a:off x="2793521" y="5148453"/>
            <a:ext cx="1503394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HelloMessage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21967B-154D-4533-B6EA-DA243B3ECE3B}"/>
              </a:ext>
            </a:extLst>
          </p:cNvPr>
          <p:cNvSpPr/>
          <p:nvPr/>
        </p:nvSpPr>
        <p:spPr>
          <a:xfrm>
            <a:off x="4422496" y="5126890"/>
            <a:ext cx="1550114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2E829B-E615-4FF8-B6F8-2DA589A173A9}"/>
              </a:ext>
            </a:extLst>
          </p:cNvPr>
          <p:cNvSpPr txBox="1"/>
          <p:nvPr/>
        </p:nvSpPr>
        <p:spPr>
          <a:xfrm>
            <a:off x="4490756" y="5178238"/>
            <a:ext cx="1503394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HelloMessage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87BECB1-1C08-4B69-97AB-0511FE088E80}"/>
              </a:ext>
            </a:extLst>
          </p:cNvPr>
          <p:cNvSpPr/>
          <p:nvPr/>
        </p:nvSpPr>
        <p:spPr>
          <a:xfrm>
            <a:off x="6185192" y="5126890"/>
            <a:ext cx="1094812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3CD278-743C-4068-9501-7E8B7EB9D9C7}"/>
              </a:ext>
            </a:extLst>
          </p:cNvPr>
          <p:cNvSpPr txBox="1"/>
          <p:nvPr/>
        </p:nvSpPr>
        <p:spPr>
          <a:xfrm>
            <a:off x="6341711" y="5170421"/>
            <a:ext cx="826866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Counter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ADF954-F439-4F77-B1BB-3D48188D0AFE}"/>
              </a:ext>
            </a:extLst>
          </p:cNvPr>
          <p:cNvSpPr/>
          <p:nvPr/>
        </p:nvSpPr>
        <p:spPr>
          <a:xfrm>
            <a:off x="7530078" y="5110159"/>
            <a:ext cx="842280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B58535-1B7C-498F-901C-D946AAFEED96}"/>
              </a:ext>
            </a:extLst>
          </p:cNvPr>
          <p:cNvSpPr txBox="1"/>
          <p:nvPr/>
        </p:nvSpPr>
        <p:spPr>
          <a:xfrm>
            <a:off x="7718177" y="5147160"/>
            <a:ext cx="752076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Alert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55468DD-F599-4730-993A-3741D8F16E29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649623" y="3340830"/>
            <a:ext cx="2998578" cy="176933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1ED46D-989C-410A-8F91-686CF915A710}"/>
              </a:ext>
            </a:extLst>
          </p:cNvPr>
          <p:cNvCxnSpPr/>
          <p:nvPr/>
        </p:nvCxnSpPr>
        <p:spPr>
          <a:xfrm flipH="1">
            <a:off x="3496637" y="3363881"/>
            <a:ext cx="1132697" cy="17693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7BD6D4-EACB-4EFF-B16D-883022836394}"/>
              </a:ext>
            </a:extLst>
          </p:cNvPr>
          <p:cNvCxnSpPr>
            <a:cxnSpLocks/>
          </p:cNvCxnSpPr>
          <p:nvPr/>
        </p:nvCxnSpPr>
        <p:spPr>
          <a:xfrm>
            <a:off x="4630277" y="3384360"/>
            <a:ext cx="549352" cy="1734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E4DB37A-22E2-491C-90B4-60A12FA898C0}"/>
              </a:ext>
            </a:extLst>
          </p:cNvPr>
          <p:cNvCxnSpPr>
            <a:cxnSpLocks/>
          </p:cNvCxnSpPr>
          <p:nvPr/>
        </p:nvCxnSpPr>
        <p:spPr>
          <a:xfrm>
            <a:off x="4648201" y="3384361"/>
            <a:ext cx="2069764" cy="172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D6078C9-40DE-4BD6-AA25-C5B580F6CF5B}"/>
              </a:ext>
            </a:extLst>
          </p:cNvPr>
          <p:cNvCxnSpPr>
            <a:cxnSpLocks/>
          </p:cNvCxnSpPr>
          <p:nvPr/>
        </p:nvCxnSpPr>
        <p:spPr>
          <a:xfrm>
            <a:off x="4630277" y="3357558"/>
            <a:ext cx="3320941" cy="173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34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A1-9E61-4F1D-B1DC-A553D67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Props in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4092-13EA-4FF7-AF15-9D4443A59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154000"/>
          </a:xfrm>
        </p:spPr>
        <p:txBody>
          <a:bodyPr>
            <a:normAutofit/>
          </a:bodyPr>
          <a:lstStyle/>
          <a:p>
            <a:r>
              <a:rPr lang="en-IN" dirty="0"/>
              <a:t>Props can be passed to a component just like any html attributes</a:t>
            </a:r>
          </a:p>
          <a:p>
            <a:r>
              <a:rPr lang="en-IN" dirty="0"/>
              <a:t>Props could be strings, numbers, Boolean or objects (</a:t>
            </a:r>
            <a:r>
              <a:rPr lang="en-IN" dirty="0" err="1"/>
              <a:t>e.g</a:t>
            </a:r>
            <a:r>
              <a:rPr lang="en-IN" dirty="0"/>
              <a:t> employee, product etc)</a:t>
            </a:r>
          </a:p>
          <a:p>
            <a:r>
              <a:rPr lang="en-IN" dirty="0"/>
              <a:t>A simple component HelloMessage which can receive two props (name and message)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HelloMessage component is receiving two props(name and message)</a:t>
            </a:r>
          </a:p>
          <a:p>
            <a:r>
              <a:rPr lang="en-IN" dirty="0"/>
              <a:t>If message prop is missing, </a:t>
            </a:r>
            <a:r>
              <a:rPr lang="en-IN" b="1" dirty="0"/>
              <a:t>‘Hi, Hello’ </a:t>
            </a:r>
            <a:r>
              <a:rPr lang="en-IN" dirty="0"/>
              <a:t>will be used as the default value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60FDD-A3CB-4D25-BBF3-7A93F1B6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7327601" cy="15763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74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A189-FCD1-4640-81C0-26313E8D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Props in Functional Component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76228-0281-424E-B4D5-FA6103247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Props can also be used in functional component</a:t>
            </a:r>
          </a:p>
          <a:p>
            <a:r>
              <a:rPr lang="en-US" dirty="0"/>
              <a:t>Unlike class component, </a:t>
            </a:r>
            <a:r>
              <a:rPr lang="en-US" b="1" dirty="0"/>
              <a:t>this</a:t>
            </a:r>
            <a:r>
              <a:rPr lang="en-US" dirty="0"/>
              <a:t> keyword is not required.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88EB0-F519-4FF5-A641-FC8BF624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5562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44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45A1-9E61-4F1D-B1DC-A553D67D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props to a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4092-13EA-4FF7-AF15-9D4443A59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The HelloMessage component can be used and rendered in other components as shown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have used HelloMessage component in 2 different ways as shown in the above diagram</a:t>
            </a:r>
          </a:p>
          <a:p>
            <a:endParaRPr lang="en-IN" dirty="0"/>
          </a:p>
          <a:p>
            <a:r>
              <a:rPr lang="en-IN" dirty="0"/>
              <a:t>In the first usage, we are only sending the name prop. Hence the default message ‘Hi, Hello’ will be used and rendered.</a:t>
            </a:r>
          </a:p>
          <a:p>
            <a:endParaRPr lang="en-IN" dirty="0"/>
          </a:p>
          <a:p>
            <a:r>
              <a:rPr lang="en-IN" dirty="0"/>
              <a:t>But in the 2</a:t>
            </a:r>
            <a:r>
              <a:rPr lang="en-IN" baseline="30000" dirty="0"/>
              <a:t>nd</a:t>
            </a:r>
            <a:r>
              <a:rPr lang="en-IN" dirty="0"/>
              <a:t> usage, we are sending both the props, name and message.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EE3E0-106F-42E3-B8D6-F001997C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8220"/>
            <a:ext cx="7162800" cy="11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CE9E0-5EF0-4BC7-94CF-6B757A77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Component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7558E-CBBF-4FE6-8871-C053F7CF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124709" cy="5335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is a component state?</a:t>
            </a:r>
          </a:p>
          <a:p>
            <a:r>
              <a:rPr lang="en-US" dirty="0"/>
              <a:t>The heart of every React component is its “state”</a:t>
            </a:r>
          </a:p>
          <a:p>
            <a:r>
              <a:rPr lang="en-US" dirty="0"/>
              <a:t>State is an object that determines how that component renders &amp; behaves</a:t>
            </a:r>
          </a:p>
          <a:p>
            <a:r>
              <a:rPr lang="en-US" dirty="0"/>
              <a:t>In other words, “state” is what allows you to create components that are dynamic and interactive</a:t>
            </a:r>
          </a:p>
          <a:p>
            <a:r>
              <a:rPr lang="en-US" dirty="0"/>
              <a:t>State is a JavaScript object that stores a component’s dynamic data and determines the component’s behavior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Unique features of state</a:t>
            </a:r>
          </a:p>
          <a:p>
            <a:r>
              <a:rPr lang="en-US" dirty="0"/>
              <a:t>State can be managed by both class or functional component</a:t>
            </a:r>
          </a:p>
          <a:p>
            <a:r>
              <a:rPr lang="en-US" dirty="0"/>
              <a:t>Unlike props, state is private to a component</a:t>
            </a:r>
          </a:p>
          <a:p>
            <a:r>
              <a:rPr lang="en-US" dirty="0"/>
              <a:t>In React, state is immutable</a:t>
            </a:r>
          </a:p>
          <a:p>
            <a:r>
              <a:rPr lang="en-US" dirty="0"/>
              <a:t>Immutability dictates that state should never be changed directly but changes should be made to a copy of the current state</a:t>
            </a:r>
          </a:p>
          <a:p>
            <a:r>
              <a:rPr lang="en-US" dirty="0"/>
              <a:t>State changes can be through a special react method called </a:t>
            </a:r>
            <a:r>
              <a:rPr lang="en-US" b="1" dirty="0"/>
              <a:t>setState() in class component or useState() in functional component.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67761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FDC8-87B9-4ACB-B4D5-17D9B81C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Usage and State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2339C-93D9-464D-95C5-4DD8E87A1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refer to state all through out the component code using </a:t>
            </a:r>
            <a:r>
              <a:rPr lang="en-IN" b="1" dirty="0"/>
              <a:t>useState() or </a:t>
            </a:r>
            <a:r>
              <a:rPr lang="en-IN" b="1" dirty="0" err="1"/>
              <a:t>setState</a:t>
            </a:r>
            <a:r>
              <a:rPr lang="en-IN" b="1" dirty="0"/>
              <a:t>(). </a:t>
            </a:r>
            <a:r>
              <a:rPr lang="en-IN" dirty="0"/>
              <a:t>We will be focusing on useState hook in our projects.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dirty="0"/>
              <a:t>To modify the state, we have to use the </a:t>
            </a:r>
            <a:r>
              <a:rPr lang="en-IN" b="1" dirty="0"/>
              <a:t>useState assigned method in the declaration.</a:t>
            </a:r>
            <a:endParaRPr lang="en-IN" dirty="0"/>
          </a:p>
          <a:p>
            <a:endParaRPr lang="en-IN" dirty="0"/>
          </a:p>
          <a:p>
            <a:r>
              <a:rPr lang="en-IN" dirty="0"/>
              <a:t>Whenever we want to change the UI, we update the state with corresponding data, then react will automatically update the UI based on the state changes</a:t>
            </a:r>
          </a:p>
          <a:p>
            <a:endParaRPr lang="en-IN" dirty="0"/>
          </a:p>
          <a:p>
            <a:r>
              <a:rPr lang="en-IN" dirty="0"/>
              <a:t>This process is called re-rendering and react uses the concept of a virtual DOM to make state changes/transition fast and efficient</a:t>
            </a:r>
          </a:p>
          <a:p>
            <a:endParaRPr lang="en-IN" dirty="0"/>
          </a:p>
          <a:p>
            <a:r>
              <a:rPr lang="en-IN" dirty="0"/>
              <a:t>Hence the UI changes are pretty responsive and fast compared to the standard 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512840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38F5-E2FC-4C78-AA54-441B0C899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9777-8842-45DB-BE75-3C33D5678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5390909" cy="5154000"/>
          </a:xfrm>
        </p:spPr>
        <p:txBody>
          <a:bodyPr>
            <a:normAutofit/>
          </a:bodyPr>
          <a:lstStyle/>
          <a:p>
            <a:r>
              <a:rPr lang="en-US" dirty="0"/>
              <a:t>React is a JavaScript library, created and open sourced by Facebook</a:t>
            </a:r>
          </a:p>
          <a:p>
            <a:endParaRPr lang="en-US" dirty="0"/>
          </a:p>
          <a:p>
            <a:r>
              <a:rPr lang="en-US" dirty="0"/>
              <a:t>React is a declarative, efficient, and flexible JavaScript library for building user interfaces</a:t>
            </a:r>
          </a:p>
          <a:p>
            <a:endParaRPr lang="en-US" dirty="0"/>
          </a:p>
          <a:p>
            <a:r>
              <a:rPr lang="en-US" dirty="0"/>
              <a:t>React lets you compose complex UIs from small and isolated pieces of code called “components”</a:t>
            </a:r>
          </a:p>
          <a:p>
            <a:endParaRPr lang="en-US" dirty="0">
              <a:cs typeface="Arial" pitchFamily="34" charset="0"/>
            </a:endParaRPr>
          </a:p>
          <a:p>
            <a:r>
              <a:rPr lang="en-US" dirty="0">
                <a:cs typeface="Arial" pitchFamily="34" charset="0"/>
              </a:rPr>
              <a:t>React can be used to make Rich internet applications, with more complex UI logic and user interactions. E.g. Facebook, Netflix</a:t>
            </a:r>
          </a:p>
          <a:p>
            <a:endParaRPr lang="en-US" dirty="0">
              <a:cs typeface="Arial" pitchFamily="34" charset="0"/>
            </a:endParaRPr>
          </a:p>
          <a:p>
            <a:r>
              <a:rPr lang="en-US" dirty="0">
                <a:cs typeface="Arial" pitchFamily="34" charset="0"/>
              </a:rPr>
              <a:t>React can be used to built all modern applications right from financial applications to consumer apps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cs typeface="Arial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6B852-7F17-45FB-8A9D-567D22BB4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357046"/>
            <a:ext cx="3660471" cy="27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17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6FD8-E7CF-4120-A6ED-5CBE6D04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virtual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DFD08-7FE6-417C-93F0-73AAB8261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virtual DOM (VDOM) </a:t>
            </a:r>
            <a:r>
              <a:rPr lang="en-US" dirty="0"/>
              <a:t>is a programming concept where an ideal, or “virtual”, representation of a UI is kept in memory and synced with the “real” DOM by a library such as ReactDOM. This process is called </a:t>
            </a:r>
            <a:r>
              <a:rPr lang="en-US" b="1" dirty="0"/>
              <a:t>reconciliation</a:t>
            </a:r>
            <a:endParaRPr lang="en-IN" b="1" dirty="0"/>
          </a:p>
          <a:p>
            <a:r>
              <a:rPr lang="en-IN" dirty="0"/>
              <a:t>DOM manipulation is a very costly operation and React minimizes the DOM manipulation by using the virtual DOM</a:t>
            </a:r>
          </a:p>
          <a:p>
            <a:r>
              <a:rPr lang="en-IN" dirty="0"/>
              <a:t>Whenever state changes occur, React makes a diff between the actual DOM and the virtual DOM and updates only what is needed. Hence React based UIs are pretty-fast in the benchmarks</a:t>
            </a:r>
          </a:p>
          <a:p>
            <a:endParaRPr lang="en-IN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6CF4BBD-3F00-4A4B-B86E-44AF3F0B3E36}"/>
              </a:ext>
            </a:extLst>
          </p:cNvPr>
          <p:cNvSpPr/>
          <p:nvPr/>
        </p:nvSpPr>
        <p:spPr>
          <a:xfrm>
            <a:off x="1717797" y="5090500"/>
            <a:ext cx="9906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App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8B1F922-F8CB-4A67-81F0-22C26C5AD751}"/>
              </a:ext>
            </a:extLst>
          </p:cNvPr>
          <p:cNvSpPr/>
          <p:nvPr/>
        </p:nvSpPr>
        <p:spPr>
          <a:xfrm>
            <a:off x="3733800" y="3733800"/>
            <a:ext cx="12192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Virtual DOM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DB56509-BEDA-45F5-825D-4C0DD8F31744}"/>
              </a:ext>
            </a:extLst>
          </p:cNvPr>
          <p:cNvSpPr/>
          <p:nvPr/>
        </p:nvSpPr>
        <p:spPr>
          <a:xfrm>
            <a:off x="6096000" y="5029200"/>
            <a:ext cx="990600" cy="685800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DOM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1F371A4-DCDA-442C-A261-DF5C245FF938}"/>
              </a:ext>
            </a:extLst>
          </p:cNvPr>
          <p:cNvCxnSpPr>
            <a:stCxn id="32" idx="3"/>
            <a:endCxn id="33" idx="0"/>
          </p:cNvCxnSpPr>
          <p:nvPr/>
        </p:nvCxnSpPr>
        <p:spPr>
          <a:xfrm>
            <a:off x="4953000" y="4076700"/>
            <a:ext cx="1638300" cy="95250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227BC8B1-1CB1-4F89-9C72-5C4CA53F2654}"/>
              </a:ext>
            </a:extLst>
          </p:cNvPr>
          <p:cNvCxnSpPr>
            <a:stCxn id="33" idx="2"/>
            <a:endCxn id="31" idx="2"/>
          </p:cNvCxnSpPr>
          <p:nvPr/>
        </p:nvCxnSpPr>
        <p:spPr>
          <a:xfrm rot="5400000">
            <a:off x="4371549" y="3556549"/>
            <a:ext cx="61300" cy="4378203"/>
          </a:xfrm>
          <a:prstGeom prst="curvedConnector3">
            <a:avLst>
              <a:gd name="adj1" fmla="val 156060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5EE56B1B-FC9B-4F21-B8DD-60DC9DB26857}"/>
              </a:ext>
            </a:extLst>
          </p:cNvPr>
          <p:cNvCxnSpPr>
            <a:stCxn id="31" idx="0"/>
            <a:endCxn id="32" idx="1"/>
          </p:cNvCxnSpPr>
          <p:nvPr/>
        </p:nvCxnSpPr>
        <p:spPr>
          <a:xfrm rot="5400000" flipH="1" flipV="1">
            <a:off x="2466548" y="3823249"/>
            <a:ext cx="1013800" cy="152070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028F8B0-AED8-45F8-8610-FCE2CE5D4EF9}"/>
              </a:ext>
            </a:extLst>
          </p:cNvPr>
          <p:cNvSpPr txBox="1"/>
          <p:nvPr/>
        </p:nvSpPr>
        <p:spPr>
          <a:xfrm>
            <a:off x="5991144" y="3948186"/>
            <a:ext cx="255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React runs the diffing algorithm and does reconciliation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B3A2BD-5881-457F-B099-CDB99C18EF55}"/>
              </a:ext>
            </a:extLst>
          </p:cNvPr>
          <p:cNvSpPr txBox="1"/>
          <p:nvPr/>
        </p:nvSpPr>
        <p:spPr>
          <a:xfrm>
            <a:off x="1209757" y="4208870"/>
            <a:ext cx="1520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Builds/rebuilds the component tree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4748BD-F7A8-407B-A69F-44E9437C7218}"/>
              </a:ext>
            </a:extLst>
          </p:cNvPr>
          <p:cNvSpPr txBox="1"/>
          <p:nvPr/>
        </p:nvSpPr>
        <p:spPr>
          <a:xfrm>
            <a:off x="3886200" y="6196534"/>
            <a:ext cx="1520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Events triggered</a:t>
            </a:r>
          </a:p>
        </p:txBody>
      </p:sp>
    </p:spTree>
    <p:extLst>
      <p:ext uri="{BB962C8B-B14F-4D97-AF65-F5344CB8AC3E}">
        <p14:creationId xmlns:p14="http://schemas.microsoft.com/office/powerpoint/2010/main" val="391395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F0D4-9294-4EAA-81CE-5690C85D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Hooks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A14C-E414-406A-B05A-AB0DE0346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Hooks are a new addition in React 16.8.</a:t>
            </a:r>
          </a:p>
          <a:p>
            <a:r>
              <a:rPr lang="en-US" dirty="0"/>
              <a:t>Hooks are functions that help in using state and Lifecycle features without writing class.</a:t>
            </a:r>
          </a:p>
          <a:p>
            <a:r>
              <a:rPr lang="en-US" dirty="0"/>
              <a:t>If we want to add state for a functional component, we can use React hooks. </a:t>
            </a:r>
          </a:p>
          <a:p>
            <a:r>
              <a:rPr lang="en-US" dirty="0"/>
              <a:t>React provides a few inbuilt hooks like “useState”, “useEffect”, </a:t>
            </a:r>
            <a:r>
              <a:rPr lang="en-US" dirty="0" err="1"/>
              <a:t>etc</a:t>
            </a:r>
            <a:r>
              <a:rPr lang="en-US" dirty="0"/>
              <a:t> .</a:t>
            </a:r>
          </a:p>
          <a:p>
            <a:r>
              <a:rPr lang="en-GB" dirty="0"/>
              <a:t>Custom hooks can also be created to reuse component logic.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35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7B33-47B2-40EE-A936-1203D2D3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useState Hook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A6D5-8226-4915-9120-C4381CB54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useState is a special function that declares a state variable.</a:t>
            </a:r>
          </a:p>
          <a:p>
            <a:r>
              <a:rPr lang="en-US" dirty="0"/>
              <a:t>It takes the initial state as input and returns a pair of values:</a:t>
            </a:r>
          </a:p>
          <a:p>
            <a:pPr lvl="1"/>
            <a:r>
              <a:rPr lang="en-US" dirty="0"/>
              <a:t>the current state</a:t>
            </a:r>
          </a:p>
          <a:p>
            <a:pPr lvl="1"/>
            <a:r>
              <a:rPr lang="en-US" dirty="0"/>
              <a:t>a function that updates it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 declare a state variable called </a:t>
            </a:r>
            <a:r>
              <a:rPr lang="en-US" b="1" i="1" dirty="0"/>
              <a:t>counterValue</a:t>
            </a:r>
            <a:r>
              <a:rPr lang="en-US" dirty="0"/>
              <a:t> and set it to 0.</a:t>
            </a:r>
          </a:p>
          <a:p>
            <a:pPr lvl="1"/>
            <a:r>
              <a:rPr lang="en-US" dirty="0"/>
              <a:t>React will remember its current value between re-renders and provide the most recent one to our function. If we want to update the current count, we need to use </a:t>
            </a:r>
            <a:r>
              <a:rPr lang="en-US" b="1" i="1" dirty="0"/>
              <a:t>setValue</a:t>
            </a:r>
            <a:r>
              <a:rPr lang="en-US" dirty="0"/>
              <a:t>() method.</a:t>
            </a:r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7AB42-B282-40C1-A2EC-C8C2F941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3695"/>
            <a:ext cx="4855634" cy="154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2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7A27-DB78-4514-9004-3B9706E9F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useState() correct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B6A2D-46DB-473D-8924-D96ACE391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a couple of things one should know about </a:t>
            </a:r>
            <a:r>
              <a:rPr lang="en-IN" b="1" dirty="0"/>
              <a:t>useState()</a:t>
            </a:r>
          </a:p>
          <a:p>
            <a:r>
              <a:rPr lang="en-IN" dirty="0"/>
              <a:t>Syntax: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3C33B-DC34-4A0E-98E3-DF107C30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40661"/>
            <a:ext cx="6553200" cy="757960"/>
          </a:xfrm>
          <a:prstGeom prst="rect">
            <a:avLst/>
          </a:prstGeom>
        </p:spPr>
      </p:pic>
      <p:sp>
        <p:nvSpPr>
          <p:cNvPr id="5" name="Minus Sign 4">
            <a:extLst>
              <a:ext uri="{FF2B5EF4-FFF2-40B4-BE49-F238E27FC236}">
                <a16:creationId xmlns:a16="http://schemas.microsoft.com/office/drawing/2014/main" id="{F824F01F-4E30-4342-A23C-589B6EB54A51}"/>
              </a:ext>
            </a:extLst>
          </p:cNvPr>
          <p:cNvSpPr/>
          <p:nvPr/>
        </p:nvSpPr>
        <p:spPr>
          <a:xfrm>
            <a:off x="1295400" y="2312061"/>
            <a:ext cx="3124200" cy="2286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272683-5E98-4ADE-99AA-2592A515DEC3}"/>
              </a:ext>
            </a:extLst>
          </p:cNvPr>
          <p:cNvSpPr/>
          <p:nvPr/>
        </p:nvSpPr>
        <p:spPr>
          <a:xfrm>
            <a:off x="1371600" y="1782701"/>
            <a:ext cx="2971800" cy="55946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Array with two elements</a:t>
            </a:r>
            <a:endParaRPr lang="en-GB" dirty="0"/>
          </a:p>
        </p:txBody>
      </p:sp>
      <p:sp>
        <p:nvSpPr>
          <p:cNvPr id="10" name="Minus Sign 9">
            <a:extLst>
              <a:ext uri="{FF2B5EF4-FFF2-40B4-BE49-F238E27FC236}">
                <a16:creationId xmlns:a16="http://schemas.microsoft.com/office/drawing/2014/main" id="{CBB1C284-1085-4B8D-BC4A-63FE3B683B9A}"/>
              </a:ext>
            </a:extLst>
          </p:cNvPr>
          <p:cNvSpPr/>
          <p:nvPr/>
        </p:nvSpPr>
        <p:spPr>
          <a:xfrm>
            <a:off x="5257800" y="2349756"/>
            <a:ext cx="1981200" cy="222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50E93D-3567-4E39-AB06-D12B2BE8E5D7}"/>
              </a:ext>
            </a:extLst>
          </p:cNvPr>
          <p:cNvSpPr/>
          <p:nvPr/>
        </p:nvSpPr>
        <p:spPr>
          <a:xfrm>
            <a:off x="7306447" y="1884800"/>
            <a:ext cx="2313490" cy="22282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Initial Value : </a:t>
            </a:r>
          </a:p>
          <a:p>
            <a:pPr algn="ctr"/>
            <a:r>
              <a:rPr lang="en-US" dirty="0"/>
              <a:t>Pass the initial value to the useState Hook. It can accept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i="1" dirty="0"/>
              <a:t>number</a:t>
            </a:r>
            <a:r>
              <a:rPr lang="en-US" dirty="0"/>
              <a:t>, </a:t>
            </a:r>
            <a:r>
              <a:rPr lang="en-US" i="1" dirty="0"/>
              <a:t>array</a:t>
            </a:r>
            <a:r>
              <a:rPr lang="en-US" dirty="0"/>
              <a:t>, </a:t>
            </a:r>
            <a:r>
              <a:rPr lang="en-US" i="1" dirty="0"/>
              <a:t>object</a:t>
            </a:r>
            <a:endParaRPr lang="en-GB" b="1" i="1" dirty="0"/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D61C68E6-6718-4168-B48C-9614E29F3F32}"/>
              </a:ext>
            </a:extLst>
          </p:cNvPr>
          <p:cNvSpPr/>
          <p:nvPr/>
        </p:nvSpPr>
        <p:spPr>
          <a:xfrm>
            <a:off x="1088539" y="3317941"/>
            <a:ext cx="1981200" cy="222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B8D13546-4BBB-4FAB-81FA-F65BCBBDF344}"/>
              </a:ext>
            </a:extLst>
          </p:cNvPr>
          <p:cNvSpPr/>
          <p:nvPr/>
        </p:nvSpPr>
        <p:spPr>
          <a:xfrm>
            <a:off x="2912962" y="3331222"/>
            <a:ext cx="1981200" cy="22270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6FD04AF-DDA6-4862-B11A-6783599DAA6E}"/>
              </a:ext>
            </a:extLst>
          </p:cNvPr>
          <p:cNvSpPr/>
          <p:nvPr/>
        </p:nvSpPr>
        <p:spPr>
          <a:xfrm>
            <a:off x="1964839" y="2983831"/>
            <a:ext cx="228600" cy="44362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B326E76-3760-45CA-B729-CBC3311A2B91}"/>
              </a:ext>
            </a:extLst>
          </p:cNvPr>
          <p:cNvSpPr/>
          <p:nvPr/>
        </p:nvSpPr>
        <p:spPr>
          <a:xfrm>
            <a:off x="3674962" y="2998946"/>
            <a:ext cx="228600" cy="44362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FB5608-8DCE-4B42-A186-9BD585A32DD5}"/>
              </a:ext>
            </a:extLst>
          </p:cNvPr>
          <p:cNvSpPr/>
          <p:nvPr/>
        </p:nvSpPr>
        <p:spPr>
          <a:xfrm>
            <a:off x="1088539" y="3571544"/>
            <a:ext cx="1981200" cy="1493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value : </a:t>
            </a:r>
          </a:p>
          <a:p>
            <a:pPr algn="ctr"/>
            <a:r>
              <a:rPr lang="en-US" dirty="0"/>
              <a:t>React assigns the </a:t>
            </a:r>
            <a:r>
              <a:rPr lang="en-US" i="1" dirty="0"/>
              <a:t>current value</a:t>
            </a:r>
            <a:r>
              <a:rPr lang="en-US" dirty="0"/>
              <a:t> to the first element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BA89AC-6E38-4EAA-A662-EB913C39807F}"/>
              </a:ext>
            </a:extLst>
          </p:cNvPr>
          <p:cNvSpPr/>
          <p:nvPr/>
        </p:nvSpPr>
        <p:spPr>
          <a:xfrm>
            <a:off x="3128504" y="3586525"/>
            <a:ext cx="2434095" cy="1493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function : </a:t>
            </a:r>
          </a:p>
          <a:p>
            <a:pPr algn="ctr"/>
            <a:r>
              <a:rPr lang="en-US" dirty="0"/>
              <a:t>React assigns the </a:t>
            </a:r>
            <a:r>
              <a:rPr lang="en-US" i="1" dirty="0"/>
              <a:t>update function </a:t>
            </a:r>
            <a:r>
              <a:rPr lang="en-US" dirty="0"/>
              <a:t>to the second element </a:t>
            </a:r>
          </a:p>
        </p:txBody>
      </p:sp>
    </p:spTree>
    <p:extLst>
      <p:ext uri="{BB962C8B-B14F-4D97-AF65-F5344CB8AC3E}">
        <p14:creationId xmlns:p14="http://schemas.microsoft.com/office/powerpoint/2010/main" val="606539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AFC-8884-4D94-99AC-4B569E925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useState()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312B5-1621-4A16-B3E8-5F3F235CD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updates may be asynchronous</a:t>
            </a:r>
          </a:p>
          <a:p>
            <a:r>
              <a:rPr lang="en-IN" dirty="0"/>
              <a:t>Multiple state variables can be assigned inside a functional component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useState() only works in functional component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99152-629B-432F-AB89-7A0A1823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09800"/>
            <a:ext cx="5816638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8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0FD3-0658-41BF-A3CD-27208975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Component using useState() - Counter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1E3DE7C-A2F6-47F6-8C7E-6639195F3964}"/>
              </a:ext>
            </a:extLst>
          </p:cNvPr>
          <p:cNvSpPr/>
          <p:nvPr/>
        </p:nvSpPr>
        <p:spPr>
          <a:xfrm>
            <a:off x="6213484" y="1656516"/>
            <a:ext cx="2926394" cy="418572"/>
          </a:xfrm>
          <a:prstGeom prst="wedgeRoundRectCallout">
            <a:avLst>
              <a:gd name="adj1" fmla="val -115946"/>
              <a:gd name="adj2" fmla="val 39886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4C4F3-8020-4171-A89A-25F884EC4A9D}"/>
              </a:ext>
            </a:extLst>
          </p:cNvPr>
          <p:cNvSpPr txBox="1"/>
          <p:nvPr/>
        </p:nvSpPr>
        <p:spPr>
          <a:xfrm>
            <a:off x="6303139" y="1693127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Setting Initial State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F5ED2EB-E461-4D1C-9788-4BBF68984CE5}"/>
              </a:ext>
            </a:extLst>
          </p:cNvPr>
          <p:cNvSpPr/>
          <p:nvPr/>
        </p:nvSpPr>
        <p:spPr>
          <a:xfrm>
            <a:off x="6213482" y="2606500"/>
            <a:ext cx="2926394" cy="677430"/>
          </a:xfrm>
          <a:prstGeom prst="wedgeRoundRectCallout">
            <a:avLst>
              <a:gd name="adj1" fmla="val -115713"/>
              <a:gd name="adj2" fmla="val 65666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8F583-D75F-402D-99E4-FA23B2F7456C}"/>
              </a:ext>
            </a:extLst>
          </p:cNvPr>
          <p:cNvSpPr txBox="1"/>
          <p:nvPr/>
        </p:nvSpPr>
        <p:spPr>
          <a:xfrm>
            <a:off x="6303139" y="2694837"/>
            <a:ext cx="2836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Changing State with state method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717FBF9-4B6A-4874-A351-9F1072DCF776}"/>
              </a:ext>
            </a:extLst>
          </p:cNvPr>
          <p:cNvSpPr/>
          <p:nvPr/>
        </p:nvSpPr>
        <p:spPr>
          <a:xfrm>
            <a:off x="6177008" y="4857094"/>
            <a:ext cx="2962868" cy="476905"/>
          </a:xfrm>
          <a:prstGeom prst="wedgeRoundRectCallout">
            <a:avLst>
              <a:gd name="adj1" fmla="val -108606"/>
              <a:gd name="adj2" fmla="val 59070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42506-6E06-488B-953B-86EAB3A9A36A}"/>
              </a:ext>
            </a:extLst>
          </p:cNvPr>
          <p:cNvSpPr txBox="1"/>
          <p:nvPr/>
        </p:nvSpPr>
        <p:spPr>
          <a:xfrm>
            <a:off x="6213482" y="4921106"/>
            <a:ext cx="2746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Using value with {} syntax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FD673F2-22B9-478F-888E-FFA9BBD21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91" y="1143000"/>
            <a:ext cx="4857510" cy="566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0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CC08-4DF5-413A-B80A-F3A3262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component 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E6935-3320-4B04-805D-B47446A8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Every react component has a lifecycle associated with it. The component goes from a creation state to a destruction state and everything in between</a:t>
            </a:r>
          </a:p>
          <a:p>
            <a:endParaRPr lang="en-IN" dirty="0"/>
          </a:p>
          <a:p>
            <a:r>
              <a:rPr lang="en-IN" dirty="0"/>
              <a:t>To put it in other words, during the component lifecycle, react components gets mounted to the DOM, then goes through an updating phase, and finally gets unmounted from the DOM </a:t>
            </a:r>
          </a:p>
          <a:p>
            <a:endParaRPr lang="en-IN" dirty="0"/>
          </a:p>
          <a:p>
            <a:r>
              <a:rPr lang="en-IN" dirty="0"/>
              <a:t>During this lifecycle, various events could happen and react provides certain methods/hooks to hook into the lifecycle event and add some custom behaviour. These are called </a:t>
            </a:r>
            <a:r>
              <a:rPr lang="en-IN" b="1" dirty="0"/>
              <a:t>lifecycle methods/hooks</a:t>
            </a:r>
          </a:p>
          <a:p>
            <a:pPr marL="0" indent="0">
              <a:buNone/>
            </a:pPr>
            <a:endParaRPr lang="en-IN" b="1" dirty="0"/>
          </a:p>
          <a:p>
            <a:r>
              <a:rPr lang="en-IN" dirty="0"/>
              <a:t>After React 16.8 release, Hooks have eliminated lot of boilerplate code which was required in Class Components and made the lifecycle management less complicated for developers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Hooks are used in functional components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969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DC51-8477-4E94-9432-AB49EBFB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Interactive components – Event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D1C41-E09B-4D6A-AAC0-100DF7FF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make components more interactive, with user input, we need to handle events in components</a:t>
            </a:r>
          </a:p>
          <a:p>
            <a:r>
              <a:rPr lang="en-US" dirty="0"/>
              <a:t>Handling events with React elements is very similar to handling events on DOM elements. But there are some syntactic differences</a:t>
            </a:r>
          </a:p>
          <a:p>
            <a:r>
              <a:rPr lang="en-US" dirty="0"/>
              <a:t>React events are named using camelCase, rather than lowercase.</a:t>
            </a:r>
          </a:p>
          <a:p>
            <a:r>
              <a:rPr lang="en-US" dirty="0"/>
              <a:t>With JSX you pass a function as the event handler, rather than a string. In functional component, </a:t>
            </a:r>
            <a:r>
              <a:rPr lang="en-US" b="1" i="1" dirty="0"/>
              <a:t>this</a:t>
            </a:r>
            <a:r>
              <a:rPr lang="en-US" dirty="0"/>
              <a:t> keyword is not required.</a:t>
            </a:r>
          </a:p>
          <a:p>
            <a:pPr lvl="1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DC053-CE0B-4AD5-96DB-DB889968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76600"/>
            <a:ext cx="4724400" cy="2354165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3E87789-2425-4721-A68E-7B972593CFE0}"/>
              </a:ext>
            </a:extLst>
          </p:cNvPr>
          <p:cNvSpPr/>
          <p:nvPr/>
        </p:nvSpPr>
        <p:spPr>
          <a:xfrm>
            <a:off x="5257800" y="3581400"/>
            <a:ext cx="2800109" cy="1489918"/>
          </a:xfrm>
          <a:prstGeom prst="wedgeEllipseCallout">
            <a:avLst>
              <a:gd name="adj1" fmla="val -109721"/>
              <a:gd name="adj2" fmla="val 29189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You are not calling the </a:t>
            </a:r>
            <a:r>
              <a:rPr lang="en-IN" sz="1400" dirty="0" err="1">
                <a:solidFill>
                  <a:schemeClr val="tx2"/>
                </a:solidFill>
              </a:rPr>
              <a:t>showAlert</a:t>
            </a:r>
            <a:r>
              <a:rPr lang="en-IN" sz="1400" dirty="0">
                <a:solidFill>
                  <a:schemeClr val="tx2"/>
                </a:solidFill>
              </a:rPr>
              <a:t> method, just passing the method name </a:t>
            </a:r>
          </a:p>
        </p:txBody>
      </p:sp>
    </p:spTree>
    <p:extLst>
      <p:ext uri="{BB962C8B-B14F-4D97-AF65-F5344CB8AC3E}">
        <p14:creationId xmlns:p14="http://schemas.microsoft.com/office/powerpoint/2010/main" val="1419945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EC0D-8F99-40E2-BE88-87DE22E2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interactive React component - Alert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01CE37-A0D0-45F4-BF84-DB50A43FA8F8}"/>
              </a:ext>
            </a:extLst>
          </p:cNvPr>
          <p:cNvSpPr/>
          <p:nvPr/>
        </p:nvSpPr>
        <p:spPr>
          <a:xfrm>
            <a:off x="5867400" y="4572000"/>
            <a:ext cx="3374926" cy="807270"/>
          </a:xfrm>
          <a:prstGeom prst="wedgeRoundRectCallout">
            <a:avLst>
              <a:gd name="adj1" fmla="val -133872"/>
              <a:gd name="adj2" fmla="val -95284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B4C5F-72F1-468D-A39D-0592D898CA45}"/>
              </a:ext>
            </a:extLst>
          </p:cNvPr>
          <p:cNvSpPr txBox="1"/>
          <p:nvPr/>
        </p:nvSpPr>
        <p:spPr>
          <a:xfrm>
            <a:off x="5974971" y="4625366"/>
            <a:ext cx="3276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React way of assigning event listeners, camelCase event name and pass the event handler function name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59FCD31-67DC-41ED-8283-20D9B55B373E}"/>
              </a:ext>
            </a:extLst>
          </p:cNvPr>
          <p:cNvSpPr/>
          <p:nvPr/>
        </p:nvSpPr>
        <p:spPr>
          <a:xfrm>
            <a:off x="5867400" y="3141995"/>
            <a:ext cx="3429000" cy="492116"/>
          </a:xfrm>
          <a:prstGeom prst="wedgeRoundRectCallout">
            <a:avLst>
              <a:gd name="adj1" fmla="val -140710"/>
              <a:gd name="adj2" fmla="val -11085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0D812C-B924-4EDB-8F5A-95BB026A2BE5}"/>
              </a:ext>
            </a:extLst>
          </p:cNvPr>
          <p:cNvSpPr txBox="1"/>
          <p:nvPr/>
        </p:nvSpPr>
        <p:spPr>
          <a:xfrm>
            <a:off x="5974971" y="3234165"/>
            <a:ext cx="2836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Event handler, as a class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B90F34-0CC9-46B9-9F1E-ACC90D63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Handler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C46415-6AD2-4052-A7C6-1EBBCF73F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61" y="1546231"/>
            <a:ext cx="4549958" cy="39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3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E8C7-66FD-48D7-BB9E-395D93475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Module 2 – React advanced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591F2-B18D-48A7-8D62-41250DCCC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81AC-BCA0-4B0B-9473-76EB06A3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A5BEC6-CD7C-4944-96E4-BA2A55B33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Component Oriented Architecture</a:t>
            </a:r>
          </a:p>
          <a:p>
            <a:r>
              <a:rPr lang="en-IN" dirty="0"/>
              <a:t>One way data binding (React Virtual DOM)</a:t>
            </a:r>
          </a:p>
          <a:p>
            <a:r>
              <a:rPr lang="en-IN" dirty="0"/>
              <a:t>JSX fundamentals and syntax</a:t>
            </a:r>
          </a:p>
          <a:p>
            <a:r>
              <a:rPr lang="en-IN" dirty="0"/>
              <a:t>Component state and rendering/re-rendering</a:t>
            </a:r>
          </a:p>
          <a:p>
            <a:r>
              <a:rPr lang="en-IN" dirty="0"/>
              <a:t>Hooks and its usages</a:t>
            </a:r>
          </a:p>
          <a:p>
            <a:r>
              <a:rPr lang="en-IN" dirty="0"/>
              <a:t>States Vs Props</a:t>
            </a:r>
          </a:p>
          <a:p>
            <a:r>
              <a:rPr lang="en-IN" dirty="0"/>
              <a:t>Event handling in React</a:t>
            </a:r>
          </a:p>
          <a:p>
            <a:r>
              <a:rPr lang="en-IN" dirty="0"/>
              <a:t>Component to component interaction</a:t>
            </a:r>
          </a:p>
          <a:p>
            <a:r>
              <a:rPr lang="en-IN" dirty="0"/>
              <a:t>React Forms</a:t>
            </a:r>
          </a:p>
          <a:p>
            <a:r>
              <a:rPr lang="en-IN" dirty="0"/>
              <a:t>React </a:t>
            </a:r>
            <a:r>
              <a:rPr lang="en-IN" dirty="0" err="1"/>
              <a:t>devtools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076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08CE-D734-4365-84DA-6E43F980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dy Level 1"/>
              </a:rPr>
              <a:t>Module 2 – Design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7CE2DB-C1BC-4E74-8788-D1CCCFC271F9}"/>
              </a:ext>
            </a:extLst>
          </p:cNvPr>
          <p:cNvSpPr txBox="1"/>
          <p:nvPr/>
        </p:nvSpPr>
        <p:spPr>
          <a:xfrm>
            <a:off x="442526" y="5766979"/>
            <a:ext cx="2924947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ody Level 1"/>
                <a:cs typeface="Calibri" panose="020F0502020204030204" pitchFamily="34" charset="0"/>
              </a:rPr>
              <a:t>IDE</a:t>
            </a:r>
            <a:r>
              <a:rPr lang="en-US" sz="2000" dirty="0">
                <a:latin typeface="Body Level 1"/>
                <a:cs typeface="Calibri" panose="020F0502020204030204" pitchFamily="34" charset="0"/>
              </a:rPr>
              <a:t> : Visual Studio Code</a:t>
            </a:r>
          </a:p>
          <a:p>
            <a:r>
              <a:rPr lang="en-US" sz="2000" b="1" dirty="0">
                <a:latin typeface="Body Level 1"/>
                <a:cs typeface="Calibri" panose="020F0502020204030204" pitchFamily="34" charset="0"/>
              </a:rPr>
              <a:t>Browser</a:t>
            </a:r>
            <a:r>
              <a:rPr lang="en-US" sz="2000" dirty="0">
                <a:latin typeface="Body Level 1"/>
                <a:cs typeface="Calibri" panose="020F0502020204030204" pitchFamily="34" charset="0"/>
              </a:rPr>
              <a:t>: Google Chrome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6D9A961-186F-425E-A1C2-C475C431DE37}"/>
              </a:ext>
            </a:extLst>
          </p:cNvPr>
          <p:cNvSpPr/>
          <p:nvPr/>
        </p:nvSpPr>
        <p:spPr>
          <a:xfrm>
            <a:off x="2675585" y="3634263"/>
            <a:ext cx="2353615" cy="109424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Use Case 2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 webpage with multiple communicating components</a:t>
            </a:r>
          </a:p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A5E4DBF-F6EB-4D34-AF73-1EB2E2A35E80}"/>
              </a:ext>
            </a:extLst>
          </p:cNvPr>
          <p:cNvGrpSpPr/>
          <p:nvPr/>
        </p:nvGrpSpPr>
        <p:grpSpPr>
          <a:xfrm>
            <a:off x="152400" y="1007582"/>
            <a:ext cx="4760386" cy="3793019"/>
            <a:chOff x="117504" y="1521805"/>
            <a:chExt cx="5257305" cy="383687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FAD2F6E-8D24-4A84-BFF0-62184D6225BF}"/>
                </a:ext>
              </a:extLst>
            </p:cNvPr>
            <p:cNvSpPr/>
            <p:nvPr/>
          </p:nvSpPr>
          <p:spPr>
            <a:xfrm>
              <a:off x="117504" y="4130056"/>
              <a:ext cx="2019702" cy="1228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Module 2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React - Advanced concepts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2405B6A-1CCB-4BB7-B586-8C87579D14F7}"/>
                </a:ext>
              </a:extLst>
            </p:cNvPr>
            <p:cNvSpPr txBox="1"/>
            <p:nvPr/>
          </p:nvSpPr>
          <p:spPr>
            <a:xfrm>
              <a:off x="5029240" y="1521805"/>
              <a:ext cx="345569" cy="373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AD5077-C76D-4E07-A324-630E2A6046F3}"/>
              </a:ext>
            </a:extLst>
          </p:cNvPr>
          <p:cNvSpPr/>
          <p:nvPr/>
        </p:nvSpPr>
        <p:spPr>
          <a:xfrm>
            <a:off x="442526" y="5436398"/>
            <a:ext cx="2924947" cy="33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Body Level 1"/>
                <a:cs typeface="Calibri" panose="020F0502020204030204" pitchFamily="34" charset="0"/>
              </a:rPr>
              <a:t>S/W Requirements</a:t>
            </a:r>
            <a:endParaRPr lang="en-GB" b="1" dirty="0">
              <a:solidFill>
                <a:schemeClr val="tx2"/>
              </a:solidFill>
              <a:latin typeface="Body Level 1"/>
              <a:cs typeface="Calibri" panose="020F0502020204030204" pitchFamily="34" charset="0"/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E2A6C49-0619-4805-BB2E-6DC55E3116F5}"/>
              </a:ext>
            </a:extLst>
          </p:cNvPr>
          <p:cNvSpPr/>
          <p:nvPr/>
        </p:nvSpPr>
        <p:spPr>
          <a:xfrm>
            <a:off x="58620" y="1781050"/>
            <a:ext cx="2637653" cy="990600"/>
          </a:xfrm>
          <a:prstGeom prst="wedgeEllipseCallout">
            <a:avLst>
              <a:gd name="adj1" fmla="val -10375"/>
              <a:gd name="adj2" fmla="val 131926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Target web page for showing customers list, form and details components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6FA7DE-AD15-4724-92E8-CDA68B36D559}"/>
              </a:ext>
            </a:extLst>
          </p:cNvPr>
          <p:cNvGrpSpPr/>
          <p:nvPr/>
        </p:nvGrpSpPr>
        <p:grpSpPr>
          <a:xfrm>
            <a:off x="3209792" y="1535957"/>
            <a:ext cx="6304568" cy="1167978"/>
            <a:chOff x="3499310" y="4642290"/>
            <a:chExt cx="6474700" cy="109902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BC9D960-58C1-4F32-8BB6-9FA94F1728CC}"/>
                </a:ext>
              </a:extLst>
            </p:cNvPr>
            <p:cNvSpPr/>
            <p:nvPr/>
          </p:nvSpPr>
          <p:spPr>
            <a:xfrm>
              <a:off x="3499310" y="4642290"/>
              <a:ext cx="1749005" cy="10990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List Rendering &amp; JSON data handling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4DCEEE-291F-4A5C-A32D-5C45132615A4}"/>
                </a:ext>
              </a:extLst>
            </p:cNvPr>
            <p:cNvSpPr/>
            <p:nvPr/>
          </p:nvSpPr>
          <p:spPr>
            <a:xfrm>
              <a:off x="5792703" y="4642290"/>
              <a:ext cx="1524000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Styling UI with </a:t>
              </a:r>
              <a:r>
                <a:rPr lang="en-US" sz="1600" dirty="0" err="1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Boostrap</a:t>
              </a:r>
              <a:endPara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0F4F333-3876-4724-8D55-D2C6CA3A9073}"/>
                </a:ext>
              </a:extLst>
            </p:cNvPr>
            <p:cNvSpPr/>
            <p:nvPr/>
          </p:nvSpPr>
          <p:spPr>
            <a:xfrm>
              <a:off x="7861090" y="4642290"/>
              <a:ext cx="2112920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Component Hierarchy &amp; Intercomponent communication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7CA27DB9-5994-45DF-BD43-70172D20A861}"/>
                </a:ext>
              </a:extLst>
            </p:cNvPr>
            <p:cNvSpPr/>
            <p:nvPr/>
          </p:nvSpPr>
          <p:spPr>
            <a:xfrm>
              <a:off x="5248316" y="4928242"/>
              <a:ext cx="544388" cy="337994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27ECF95-85FE-4CE9-8D81-DB754FAE503A}"/>
                </a:ext>
              </a:extLst>
            </p:cNvPr>
            <p:cNvSpPr/>
            <p:nvPr/>
          </p:nvSpPr>
          <p:spPr>
            <a:xfrm>
              <a:off x="7316704" y="4965662"/>
              <a:ext cx="544388" cy="340671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</p:grp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7945FE48-896B-47E4-B329-44143EB05AE5}"/>
              </a:ext>
            </a:extLst>
          </p:cNvPr>
          <p:cNvSpPr/>
          <p:nvPr/>
        </p:nvSpPr>
        <p:spPr>
          <a:xfrm>
            <a:off x="4141037" y="5645705"/>
            <a:ext cx="2043863" cy="827172"/>
          </a:xfrm>
          <a:prstGeom prst="wedgeEllipseCallout">
            <a:avLst>
              <a:gd name="adj1" fmla="val -57982"/>
              <a:gd name="adj2" fmla="val -130534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Cheat Sheet for React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B82C8C9-11EE-4206-A2F2-A01B2668B9FE}"/>
              </a:ext>
            </a:extLst>
          </p:cNvPr>
          <p:cNvSpPr/>
          <p:nvPr/>
        </p:nvSpPr>
        <p:spPr>
          <a:xfrm>
            <a:off x="7533160" y="3429000"/>
            <a:ext cx="1905000" cy="8994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React forms and basic form handling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55669F2-8D1B-443E-99AE-D0BE5354BC9A}"/>
              </a:ext>
            </a:extLst>
          </p:cNvPr>
          <p:cNvSpPr/>
          <p:nvPr/>
        </p:nvSpPr>
        <p:spPr>
          <a:xfrm>
            <a:off x="7456960" y="5111854"/>
            <a:ext cx="2126878" cy="82717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Stateful vs Stateless components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CE3D361-1350-410C-BA1C-0A5EAC347146}"/>
              </a:ext>
            </a:extLst>
          </p:cNvPr>
          <p:cNvSpPr/>
          <p:nvPr/>
        </p:nvSpPr>
        <p:spPr>
          <a:xfrm>
            <a:off x="1981199" y="4047038"/>
            <a:ext cx="694385" cy="35919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dy Level 1"/>
            </a:endParaRP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25C5A42-2391-4D93-8373-52A76FA90ABC}"/>
              </a:ext>
            </a:extLst>
          </p:cNvPr>
          <p:cNvSpPr/>
          <p:nvPr/>
        </p:nvSpPr>
        <p:spPr>
          <a:xfrm>
            <a:off x="3908915" y="2719396"/>
            <a:ext cx="304800" cy="899405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339B52E3-0C37-4980-BBBD-B5E384A3CC44}"/>
              </a:ext>
            </a:extLst>
          </p:cNvPr>
          <p:cNvSpPr/>
          <p:nvPr/>
        </p:nvSpPr>
        <p:spPr>
          <a:xfrm>
            <a:off x="8333260" y="2645552"/>
            <a:ext cx="304800" cy="783448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4BFCF79-23F2-4F87-849B-1968E3D2A397}"/>
              </a:ext>
            </a:extLst>
          </p:cNvPr>
          <p:cNvSpPr/>
          <p:nvPr/>
        </p:nvSpPr>
        <p:spPr>
          <a:xfrm>
            <a:off x="8333260" y="4339845"/>
            <a:ext cx="304800" cy="723466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</p:spTree>
    <p:extLst>
      <p:ext uri="{BB962C8B-B14F-4D97-AF65-F5344CB8AC3E}">
        <p14:creationId xmlns:p14="http://schemas.microsoft.com/office/powerpoint/2010/main" val="1066416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93-8C2D-4336-97D3-FDD41527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2 -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EDE-FFDE-471A-B572-6496F3E0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part of this module, we will cover some advanced concepts of react that will help in building real world components and applications</a:t>
            </a:r>
          </a:p>
          <a:p>
            <a:r>
              <a:rPr lang="en-US" dirty="0"/>
              <a:t>The concepts that we are covering in this module are</a:t>
            </a:r>
          </a:p>
          <a:p>
            <a:pPr lvl="1"/>
            <a:r>
              <a:rPr lang="en-US" sz="1800" dirty="0">
                <a:latin typeface="Body Level 1"/>
              </a:rPr>
              <a:t>List rendering</a:t>
            </a:r>
          </a:p>
          <a:p>
            <a:pPr lvl="1"/>
            <a:r>
              <a:rPr lang="en-US" sz="1800" dirty="0">
                <a:latin typeface="Body Level 1"/>
              </a:rPr>
              <a:t>Using JSON data</a:t>
            </a:r>
          </a:p>
          <a:p>
            <a:pPr lvl="1"/>
            <a:r>
              <a:rPr lang="en-US" sz="1800" dirty="0">
                <a:latin typeface="Body Level 1"/>
              </a:rPr>
              <a:t>Installing and adding 3</a:t>
            </a:r>
            <a:r>
              <a:rPr lang="en-US" sz="1800" baseline="30000" dirty="0">
                <a:latin typeface="Body Level 1"/>
              </a:rPr>
              <a:t>rd</a:t>
            </a:r>
            <a:r>
              <a:rPr lang="en-US" sz="1800" dirty="0">
                <a:latin typeface="Body Level 1"/>
              </a:rPr>
              <a:t> party libraries</a:t>
            </a:r>
          </a:p>
          <a:p>
            <a:pPr lvl="1"/>
            <a:r>
              <a:rPr lang="en-US" sz="1800" dirty="0">
                <a:latin typeface="Body Level 1"/>
              </a:rPr>
              <a:t>Using bootstrap UI library in our react apps</a:t>
            </a:r>
          </a:p>
          <a:p>
            <a:pPr lvl="1"/>
            <a:endParaRPr lang="en-US" sz="1800" dirty="0">
              <a:latin typeface="Body Level 1"/>
            </a:endParaRPr>
          </a:p>
          <a:p>
            <a:pPr lvl="1"/>
            <a:r>
              <a:rPr lang="en-US" sz="1800" dirty="0">
                <a:latin typeface="Body Level 1"/>
              </a:rPr>
              <a:t>Advanced component hierarchy</a:t>
            </a:r>
          </a:p>
          <a:p>
            <a:pPr lvl="1"/>
            <a:r>
              <a:rPr lang="en-US" sz="1800" dirty="0">
                <a:latin typeface="Body Level 1"/>
              </a:rPr>
              <a:t>React </a:t>
            </a:r>
            <a:r>
              <a:rPr lang="en-US" sz="1800" dirty="0" err="1">
                <a:latin typeface="Body Level 1"/>
              </a:rPr>
              <a:t>devtools</a:t>
            </a:r>
            <a:endParaRPr lang="en-US" sz="1800" dirty="0">
              <a:latin typeface="Body Level 1"/>
            </a:endParaRPr>
          </a:p>
          <a:p>
            <a:pPr lvl="1"/>
            <a:r>
              <a:rPr lang="en-US" sz="1800" dirty="0">
                <a:latin typeface="Body Level 1"/>
              </a:rPr>
              <a:t>Forms and form handling in React</a:t>
            </a:r>
          </a:p>
          <a:p>
            <a:pPr lvl="1"/>
            <a:r>
              <a:rPr lang="en-US" sz="1800" dirty="0">
                <a:latin typeface="Body Level 1"/>
              </a:rPr>
              <a:t>Parent to child communication through props</a:t>
            </a:r>
          </a:p>
          <a:p>
            <a:pPr lvl="1"/>
            <a:r>
              <a:rPr lang="en-US" sz="1800" dirty="0">
                <a:latin typeface="Body Level 1"/>
              </a:rPr>
              <a:t>Child to parent communication through events</a:t>
            </a:r>
          </a:p>
          <a:p>
            <a:pPr lvl="1"/>
            <a:r>
              <a:rPr lang="en-US" sz="1800" dirty="0">
                <a:latin typeface="Body Level 1"/>
              </a:rPr>
              <a:t>Conditional rendering of components</a:t>
            </a:r>
          </a:p>
          <a:p>
            <a:pPr marL="457200" lvl="1" indent="0">
              <a:buNone/>
            </a:pPr>
            <a:r>
              <a:rPr lang="en-US" sz="1800" dirty="0">
                <a:latin typeface="Body Level 1"/>
              </a:rPr>
              <a:t> </a:t>
            </a:r>
          </a:p>
          <a:p>
            <a:pPr marL="457200" lvl="1" indent="0">
              <a:buNone/>
            </a:pPr>
            <a:endParaRPr lang="en-IN" sz="1800" dirty="0">
              <a:latin typeface="Body Level 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50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2AF5-F4BD-4B93-978A-654B5BDA0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Introducing Use Case –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2B43-EBE3-4123-A738-3F82CB3C0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00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282D58-4D7C-46FE-AEBF-FC2D029E95DA}"/>
              </a:ext>
            </a:extLst>
          </p:cNvPr>
          <p:cNvSpPr/>
          <p:nvPr/>
        </p:nvSpPr>
        <p:spPr>
          <a:xfrm>
            <a:off x="324091" y="1147558"/>
            <a:ext cx="8743709" cy="5529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0D5B3-6A3D-4CA4-B48A-BD670D9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Use Case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0FAAB-E63D-425F-A03F-B0F00B7B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8077200" cy="508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94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2 -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153999"/>
          </a:xfrm>
        </p:spPr>
        <p:txBody>
          <a:bodyPr>
            <a:normAutofit/>
          </a:bodyPr>
          <a:lstStyle/>
          <a:p>
            <a:r>
              <a:rPr lang="en-IN" sz="1600" dirty="0"/>
              <a:t>As part of this use case, Create a react app with a single page which contains the below components and interactions between them</a:t>
            </a:r>
          </a:p>
          <a:p>
            <a:r>
              <a:rPr lang="en-IN" sz="1600" dirty="0"/>
              <a:t>Ensure that the entire page has a left and a right margin of equal width</a:t>
            </a:r>
          </a:p>
          <a:p>
            <a:r>
              <a:rPr lang="en-IN" sz="1600" dirty="0"/>
              <a:t>Create all the below mentioned components under </a:t>
            </a:r>
            <a:r>
              <a:rPr lang="en-IN" sz="1600" b="1" dirty="0" err="1"/>
              <a:t>src</a:t>
            </a:r>
            <a:r>
              <a:rPr lang="en-IN" sz="1600" b="1" dirty="0"/>
              <a:t>/components/customers</a:t>
            </a:r>
            <a:r>
              <a:rPr lang="en-IN" sz="1600" dirty="0"/>
              <a:t> subfolder</a:t>
            </a:r>
          </a:p>
          <a:p>
            <a:r>
              <a:rPr lang="en-IN" sz="1600" dirty="0"/>
              <a:t>Create a </a:t>
            </a:r>
            <a:r>
              <a:rPr lang="en-IN" sz="1600" b="1" dirty="0" err="1"/>
              <a:t>CustomerList</a:t>
            </a:r>
            <a:r>
              <a:rPr lang="en-IN" sz="1600" b="1" dirty="0"/>
              <a:t> </a:t>
            </a:r>
            <a:r>
              <a:rPr lang="en-IN" sz="1600" dirty="0"/>
              <a:t>component, which can show a list of customers. For this use case, pick up the customers from a json file named </a:t>
            </a:r>
            <a:r>
              <a:rPr lang="en-IN" sz="1600" b="1" dirty="0" err="1"/>
              <a:t>customers.json</a:t>
            </a:r>
            <a:endParaRPr lang="en-IN" sz="1600" b="1" dirty="0"/>
          </a:p>
          <a:p>
            <a:r>
              <a:rPr lang="en-IN" sz="1600" dirty="0"/>
              <a:t>The customer data should have 4 fields (id, </a:t>
            </a:r>
            <a:r>
              <a:rPr lang="en-IN" sz="1600" dirty="0" err="1"/>
              <a:t>firstName</a:t>
            </a:r>
            <a:r>
              <a:rPr lang="en-IN" sz="1600" dirty="0"/>
              <a:t>, </a:t>
            </a:r>
            <a:r>
              <a:rPr lang="en-IN" sz="1600" dirty="0" err="1"/>
              <a:t>lastName</a:t>
            </a:r>
            <a:r>
              <a:rPr lang="en-IN" sz="1600" dirty="0"/>
              <a:t>, email)</a:t>
            </a:r>
          </a:p>
          <a:p>
            <a:r>
              <a:rPr lang="en-IN" sz="1600" dirty="0"/>
              <a:t>Ensure that the </a:t>
            </a:r>
            <a:r>
              <a:rPr lang="en-IN" sz="1600" b="1" dirty="0" err="1"/>
              <a:t>CustomerList</a:t>
            </a:r>
            <a:r>
              <a:rPr lang="en-IN" sz="1600" dirty="0"/>
              <a:t> component is displayed in the top of the page, with the title </a:t>
            </a:r>
            <a:r>
              <a:rPr lang="en-IN" sz="1600" b="1" dirty="0"/>
              <a:t>“Customer List” </a:t>
            </a:r>
            <a:r>
              <a:rPr lang="en-IN" sz="1600" dirty="0"/>
              <a:t>just above the table</a:t>
            </a:r>
          </a:p>
          <a:p>
            <a:r>
              <a:rPr lang="en-IN" sz="1600" dirty="0"/>
              <a:t>Create a </a:t>
            </a:r>
            <a:r>
              <a:rPr lang="en-IN" sz="1600" b="1" dirty="0" err="1"/>
              <a:t>CustomerForm</a:t>
            </a:r>
            <a:r>
              <a:rPr lang="en-IN" sz="1600" dirty="0"/>
              <a:t> component which contains a form to enter the new customer details. The customer form should have 3 fields </a:t>
            </a:r>
            <a:r>
              <a:rPr lang="en-IN" sz="1600" dirty="0" err="1"/>
              <a:t>i.e</a:t>
            </a:r>
            <a:r>
              <a:rPr lang="en-IN" sz="1600" dirty="0"/>
              <a:t> First Name, Last Name, Email</a:t>
            </a:r>
          </a:p>
          <a:p>
            <a:r>
              <a:rPr lang="en-IN" sz="1600" dirty="0"/>
              <a:t>Once the user enters the customer details and hit the submit button, a new customer has to be added to the list in the </a:t>
            </a:r>
            <a:r>
              <a:rPr lang="en-IN" sz="1600" b="1" dirty="0" err="1"/>
              <a:t>CustomersList</a:t>
            </a:r>
            <a:r>
              <a:rPr lang="en-IN" sz="1600" dirty="0"/>
              <a:t> component</a:t>
            </a:r>
          </a:p>
          <a:p>
            <a:r>
              <a:rPr lang="en-IN" sz="1600" dirty="0"/>
              <a:t>Create a </a:t>
            </a:r>
            <a:r>
              <a:rPr lang="en-IN" sz="1600" b="1" dirty="0" err="1"/>
              <a:t>CustomerDetails</a:t>
            </a:r>
            <a:r>
              <a:rPr lang="en-IN" sz="1600" dirty="0"/>
              <a:t> component, side-by-side to the </a:t>
            </a:r>
            <a:r>
              <a:rPr lang="en-IN" sz="1600" b="1" dirty="0" err="1"/>
              <a:t>CustomerForm</a:t>
            </a:r>
            <a:r>
              <a:rPr lang="en-IN" sz="1600" dirty="0"/>
              <a:t> component. </a:t>
            </a:r>
          </a:p>
          <a:p>
            <a:r>
              <a:rPr lang="en-IN" sz="1600" dirty="0"/>
              <a:t>When the user clicks/selects a row in the </a:t>
            </a:r>
            <a:r>
              <a:rPr lang="en-IN" sz="1600" b="1" dirty="0" err="1"/>
              <a:t>CustomersList</a:t>
            </a:r>
            <a:r>
              <a:rPr lang="en-IN" sz="1600" dirty="0"/>
              <a:t> component, then the </a:t>
            </a:r>
            <a:r>
              <a:rPr lang="en-IN" sz="1600" b="1" dirty="0" err="1"/>
              <a:t>CustomerDetails</a:t>
            </a:r>
            <a:r>
              <a:rPr lang="en-IN" sz="1600" b="1" dirty="0"/>
              <a:t> </a:t>
            </a:r>
            <a:r>
              <a:rPr lang="en-IN" sz="1600" dirty="0"/>
              <a:t>component should show up or update itself with the corresponding customer details</a:t>
            </a:r>
          </a:p>
          <a:p>
            <a:endParaRPr lang="en-IN" sz="1600" dirty="0"/>
          </a:p>
          <a:p>
            <a:endParaRPr lang="en-IN" sz="1600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5614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93-8C2D-4336-97D3-FDD41527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Rendering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EDE-FFDE-471A-B572-6496F3E0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build collections of elements and include them in JSX using curly braces {}</a:t>
            </a:r>
          </a:p>
          <a:p>
            <a:r>
              <a:rPr lang="en-US" dirty="0"/>
              <a:t>Lets assume we want to display a list of items in an unordered list or want to display a list of items in a table, we need to render multiple elements inside a component</a:t>
            </a:r>
          </a:p>
          <a:p>
            <a:r>
              <a:rPr lang="en-US" dirty="0"/>
              <a:t>So, we loop through the items array using the JavaScript map() function and return a &lt;li&gt; or &lt;tr&gt; element for each item. Finally we use/assign the array of react elements inside a component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AE20A-6CCD-4054-A486-A30E5392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71801"/>
            <a:ext cx="4953000" cy="197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497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7BB0-192A-4719-8593-81132991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JSON sample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1DF3-5C4B-4F8F-AAB3-27EE755DE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153999"/>
          </a:xfrm>
        </p:spPr>
        <p:txBody>
          <a:bodyPr/>
          <a:lstStyle/>
          <a:p>
            <a:r>
              <a:rPr lang="en-IN" dirty="0"/>
              <a:t>In the previous slide, we handled an array of numbers which is hardcoded in the code</a:t>
            </a:r>
          </a:p>
          <a:p>
            <a:r>
              <a:rPr lang="en-IN" dirty="0"/>
              <a:t>In many scenarios, we might have to use a JSON file</a:t>
            </a:r>
          </a:p>
          <a:p>
            <a:r>
              <a:rPr lang="en-IN" dirty="0" err="1"/>
              <a:t>E.g.</a:t>
            </a:r>
            <a:r>
              <a:rPr lang="en-IN" b="1" dirty="0" err="1"/>
              <a:t>customers.json</a:t>
            </a:r>
            <a:r>
              <a:rPr lang="en-IN" dirty="0"/>
              <a:t> or </a:t>
            </a:r>
            <a:r>
              <a:rPr lang="en-IN" b="1" dirty="0" err="1"/>
              <a:t>listOfCustomers.json</a:t>
            </a:r>
            <a:endParaRPr lang="en-IN" dirty="0"/>
          </a:p>
          <a:p>
            <a:r>
              <a:rPr lang="en-IN" dirty="0"/>
              <a:t>A sample JSON file, </a:t>
            </a:r>
            <a:r>
              <a:rPr lang="en-IN" b="1" dirty="0" err="1"/>
              <a:t>customers.json</a:t>
            </a:r>
            <a:r>
              <a:rPr lang="en-IN" dirty="0"/>
              <a:t> is shown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BB6B4-EC13-4575-8C90-EA54310A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5334000" cy="33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3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5BCC-E50D-400A-9998-DAD7C6F0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Loading JSON data in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C7E2F-FBC4-430F-98E4-3F526CCBA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/>
              <a:t>To load json data, use the below syntax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JSON data is used commonly during development phase for storing mock data</a:t>
            </a:r>
          </a:p>
          <a:p>
            <a:r>
              <a:rPr lang="en-IN" dirty="0"/>
              <a:t>JSON can be used for metadata, such as user settings or theme settings etc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14295-C84A-4837-BCA3-943CBE7F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529434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25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F05E-9E9D-40B5-AAD9-1B3F2ABC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Rendering a set of row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7A66-92C0-4A16-892C-263A937B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r>
              <a:rPr lang="en-IN" dirty="0"/>
              <a:t>Displaying an array of customers in a table row format could be achieved as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tabRows() should return the entire set of react elements needed to show the array of customers</a:t>
            </a:r>
          </a:p>
          <a:p>
            <a:r>
              <a:rPr lang="en-IN" dirty="0"/>
              <a:t>tabRows() should return an array of </a:t>
            </a:r>
            <a:r>
              <a:rPr lang="en-IN" b="1" dirty="0"/>
              <a:t>&lt;tr&gt;&lt;tr/&gt;</a:t>
            </a:r>
            <a:r>
              <a:rPr lang="en-IN" dirty="0"/>
              <a:t> elements, where in each &lt;tr&gt; element should represent one customer data</a:t>
            </a:r>
          </a:p>
          <a:p>
            <a:endParaRPr lang="en-IN" dirty="0"/>
          </a:p>
          <a:p>
            <a:r>
              <a:rPr lang="en-IN" dirty="0"/>
              <a:t>The implementation of the tabRows() method (presented in the next slide) should render output as shown below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5286-1805-47D7-9CEC-7DEA390D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53000"/>
            <a:ext cx="48006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19A13-4F0F-4BD3-B7B5-D9409A2F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76400"/>
            <a:ext cx="1895681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79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F05E-9E9D-40B5-AAD9-1B3F2ABC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Rendering set of rows through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F7A66-92C0-4A16-892C-263A937B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tabRows() - loops through the customers array, then creates an array of react elements </a:t>
            </a:r>
            <a:r>
              <a:rPr lang="en-IN" dirty="0" err="1"/>
              <a:t>i.e</a:t>
            </a:r>
            <a:r>
              <a:rPr lang="en-IN" dirty="0"/>
              <a:t> an array of &lt;tr&gt; elements with customer data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i="1" dirty="0"/>
              <a:t>* The above component is functional component example.</a:t>
            </a:r>
          </a:p>
          <a:p>
            <a:r>
              <a:rPr lang="en-US" dirty="0"/>
              <a:t>A </a:t>
            </a:r>
            <a:r>
              <a:rPr lang="en-US" b="1" dirty="0"/>
              <a:t>“key” </a:t>
            </a:r>
            <a:r>
              <a:rPr lang="en-US" dirty="0"/>
              <a:t>is a special string attribute you need to include when creating lists of elements. This is internally used by react for optimizing how it handles the rendering logic an updates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75ABF-949B-4917-8A9B-F24138957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81200"/>
            <a:ext cx="7081938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7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E8C7-66FD-48D7-BB9E-395D934752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1 – React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591F2-B18D-48A7-8D62-41250DCCC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79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5E4E-027D-4624-A9AD-AD8AD0F5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Bootstrap to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81F92-A504-4ED1-AE6B-012A36F7E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add bootstrap to our react app to make our react components more beautiful, responsive and compatible with most popular browsers, </a:t>
            </a:r>
          </a:p>
          <a:p>
            <a:endParaRPr lang="en-IN" dirty="0"/>
          </a:p>
          <a:p>
            <a:r>
              <a:rPr lang="en-IN" dirty="0"/>
              <a:t>To add bootstrap to a react application, use the below command</a:t>
            </a:r>
          </a:p>
          <a:p>
            <a:pPr lvl="1"/>
            <a:r>
              <a:rPr lang="en-IN" sz="1800" b="1" i="1" dirty="0"/>
              <a:t>npm install bootstrap</a:t>
            </a:r>
          </a:p>
          <a:p>
            <a:pPr lvl="1"/>
            <a:endParaRPr lang="en-IN" sz="1800" b="1" i="1" dirty="0"/>
          </a:p>
          <a:p>
            <a:r>
              <a:rPr lang="en-IN" dirty="0"/>
              <a:t>Enable the styling by adding </a:t>
            </a:r>
            <a:r>
              <a:rPr lang="en-IN" dirty="0" err="1"/>
              <a:t>css</a:t>
            </a:r>
            <a:r>
              <a:rPr lang="en-IN" dirty="0"/>
              <a:t> import in our index.js or app.js file</a:t>
            </a:r>
          </a:p>
          <a:p>
            <a:pPr lvl="1"/>
            <a:r>
              <a:rPr lang="en-IN" sz="1800" b="1" dirty="0"/>
              <a:t>import 'bootstrap/</a:t>
            </a:r>
            <a:r>
              <a:rPr lang="en-IN" sz="1800" b="1" dirty="0" err="1"/>
              <a:t>dist</a:t>
            </a:r>
            <a:r>
              <a:rPr lang="en-IN" sz="1800" b="1" dirty="0"/>
              <a:t>/</a:t>
            </a:r>
            <a:r>
              <a:rPr lang="en-IN" sz="1800" b="1" dirty="0" err="1"/>
              <a:t>css</a:t>
            </a:r>
            <a:r>
              <a:rPr lang="en-IN" sz="1800" b="1" dirty="0"/>
              <a:t>/bootstrap.min.css’;</a:t>
            </a:r>
          </a:p>
          <a:p>
            <a:pPr marL="457200" lvl="1" indent="0">
              <a:buNone/>
            </a:pP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287189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EA9E-63B0-43A1-BAE4-0496A655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table with bootstrap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00218-CA43-417E-9212-1880A6117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077799"/>
          </a:xfrm>
        </p:spPr>
        <p:txBody>
          <a:bodyPr/>
          <a:lstStyle/>
          <a:p>
            <a:r>
              <a:rPr lang="en-IN" dirty="0"/>
              <a:t>Use the below bootstrap styles to make a bordered table and less padding between the columns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React uses the property name </a:t>
            </a:r>
            <a:r>
              <a:rPr lang="en-IN" b="1" dirty="0" err="1"/>
              <a:t>className</a:t>
            </a:r>
            <a:r>
              <a:rPr lang="en-IN" dirty="0"/>
              <a:t> to assign </a:t>
            </a:r>
            <a:r>
              <a:rPr lang="en-IN" dirty="0" err="1"/>
              <a:t>css</a:t>
            </a:r>
            <a:r>
              <a:rPr lang="en-IN" dirty="0"/>
              <a:t> classes, as compared to class keyword in standard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CD595-AC8A-4F8C-9C9C-781BF7FD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19262"/>
            <a:ext cx="5714294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38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0709-D77A-48EB-ACDA-221F02F8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Table styles – Bootstrap enabled React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B287B-DCAE-4191-B12D-5CBE6F66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458799"/>
          </a:xfrm>
        </p:spPr>
        <p:txBody>
          <a:bodyPr/>
          <a:lstStyle/>
          <a:p>
            <a:r>
              <a:rPr lang="en-IN" dirty="0"/>
              <a:t>We added the most common table styles such as </a:t>
            </a:r>
            <a:r>
              <a:rPr lang="en-IN" b="1" dirty="0"/>
              <a:t>table, table-hover, table-bordered, table-</a:t>
            </a:r>
            <a:r>
              <a:rPr lang="en-IN" b="1" dirty="0" err="1"/>
              <a:t>sm</a:t>
            </a:r>
            <a:endParaRPr lang="en-IN" b="1" dirty="0"/>
          </a:p>
          <a:p>
            <a:pPr lvl="1"/>
            <a:r>
              <a:rPr lang="en-IN" b="1" dirty="0"/>
              <a:t>table – </a:t>
            </a:r>
            <a:r>
              <a:rPr lang="en-IN" dirty="0"/>
              <a:t>will add rows and column lines to make it look like a proper table</a:t>
            </a:r>
          </a:p>
          <a:p>
            <a:pPr lvl="1"/>
            <a:r>
              <a:rPr lang="en-IN" b="1" dirty="0"/>
              <a:t>table-hover –</a:t>
            </a:r>
            <a:r>
              <a:rPr lang="en-IN" dirty="0"/>
              <a:t> when the user hovers the mouse over the table, the row would be selected</a:t>
            </a:r>
          </a:p>
          <a:p>
            <a:pPr lvl="1"/>
            <a:r>
              <a:rPr lang="en-IN" b="1" dirty="0"/>
              <a:t>table-</a:t>
            </a:r>
            <a:r>
              <a:rPr lang="en-IN" b="1" dirty="0" err="1"/>
              <a:t>borderd</a:t>
            </a:r>
            <a:r>
              <a:rPr lang="en-IN" b="1" dirty="0"/>
              <a:t> – </a:t>
            </a:r>
            <a:r>
              <a:rPr lang="en-IN" dirty="0"/>
              <a:t>makes the outer borders for the table</a:t>
            </a:r>
          </a:p>
          <a:p>
            <a:pPr lvl="1"/>
            <a:r>
              <a:rPr lang="en-IN" b="1" dirty="0"/>
              <a:t>table-</a:t>
            </a:r>
            <a:r>
              <a:rPr lang="en-IN" b="1" dirty="0" err="1"/>
              <a:t>sm</a:t>
            </a:r>
            <a:r>
              <a:rPr lang="en-IN" b="1" dirty="0"/>
              <a:t> – </a:t>
            </a:r>
            <a:r>
              <a:rPr lang="en-IN" dirty="0"/>
              <a:t>controls the spacing between columns (</a:t>
            </a:r>
            <a:r>
              <a:rPr lang="en-IN" dirty="0" err="1"/>
              <a:t>sm</a:t>
            </a:r>
            <a:r>
              <a:rPr lang="en-IN" dirty="0"/>
              <a:t> – small spacing)</a:t>
            </a:r>
          </a:p>
          <a:p>
            <a:pPr lvl="1"/>
            <a:endParaRPr lang="en-IN" dirty="0"/>
          </a:p>
          <a:p>
            <a:r>
              <a:rPr lang="en-IN" dirty="0"/>
              <a:t>We also added </a:t>
            </a:r>
            <a:r>
              <a:rPr lang="en-IN" b="1" dirty="0" err="1"/>
              <a:t>thead</a:t>
            </a:r>
            <a:r>
              <a:rPr lang="en-IN" b="1" dirty="0"/>
              <a:t>-light </a:t>
            </a:r>
            <a:r>
              <a:rPr lang="en-IN" dirty="0"/>
              <a:t>to the table header, which adds light </a:t>
            </a:r>
            <a:r>
              <a:rPr lang="en-IN" dirty="0" err="1"/>
              <a:t>color</a:t>
            </a:r>
            <a:r>
              <a:rPr lang="en-IN" dirty="0"/>
              <a:t> filling to the table header</a:t>
            </a:r>
          </a:p>
          <a:p>
            <a:r>
              <a:rPr lang="en-IN" dirty="0"/>
              <a:t>After applying bootstrap classes, the customer list component should look below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72A82-C368-4873-A583-B63B124F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027461"/>
            <a:ext cx="9110621" cy="24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40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79B2-215F-4614-90C5-A9BF958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669DE2-6BDC-49FD-84FF-FF00F1020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295400"/>
            <a:ext cx="6400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4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0712F-E7E7-4EA2-A01E-0279F578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Intercomponent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0882A-257E-4051-8BF3-C63D2B9C7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first module, we saw how to develop standalone components. We looked at props, state and event handling</a:t>
            </a:r>
          </a:p>
          <a:p>
            <a:endParaRPr lang="en-US" dirty="0"/>
          </a:p>
          <a:p>
            <a:r>
              <a:rPr lang="en-US" dirty="0"/>
              <a:t>But in real world applications, we will have more complex component hierarchy, where in components have to communicate to each other to exhibit their behavior</a:t>
            </a:r>
          </a:p>
          <a:p>
            <a:endParaRPr lang="en-US" dirty="0"/>
          </a:p>
          <a:p>
            <a:r>
              <a:rPr lang="en-US" dirty="0"/>
              <a:t>The ultimate goal of component oriented </a:t>
            </a:r>
            <a:r>
              <a:rPr lang="en-US" dirty="0" err="1"/>
              <a:t>ui</a:t>
            </a:r>
            <a:r>
              <a:rPr lang="en-US" dirty="0"/>
              <a:t> development approach is to define exactly what the component is internally made up of and what the component expects from the outside world</a:t>
            </a:r>
          </a:p>
        </p:txBody>
      </p:sp>
    </p:spTree>
    <p:extLst>
      <p:ext uri="{BB962C8B-B14F-4D97-AF65-F5344CB8AC3E}">
        <p14:creationId xmlns:p14="http://schemas.microsoft.com/office/powerpoint/2010/main" val="4042444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BA979-568F-4BDE-91BD-64D23F18B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92" y="198668"/>
            <a:ext cx="9134546" cy="704264"/>
          </a:xfrm>
        </p:spPr>
        <p:txBody>
          <a:bodyPr/>
          <a:lstStyle/>
          <a:p>
            <a:r>
              <a:rPr lang="en-IN" dirty="0"/>
              <a:t>Two level component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5EB5-7AD6-486D-A14E-C44BA17EA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52" y="1510046"/>
            <a:ext cx="9134546" cy="4862642"/>
          </a:xfrm>
        </p:spPr>
        <p:txBody>
          <a:bodyPr/>
          <a:lstStyle/>
          <a:p>
            <a:r>
              <a:rPr lang="en-IN" dirty="0"/>
              <a:t>The below picture shows the 2 level component hierarchy</a:t>
            </a:r>
          </a:p>
          <a:p>
            <a:r>
              <a:rPr lang="en-IN" dirty="0"/>
              <a:t>App is the root component, that contains the child component named </a:t>
            </a:r>
            <a:r>
              <a:rPr lang="en-IN" b="1" dirty="0" err="1"/>
              <a:t>CustomerList</a:t>
            </a:r>
            <a:r>
              <a:rPr lang="en-IN" dirty="0"/>
              <a:t>. The </a:t>
            </a:r>
            <a:r>
              <a:rPr lang="en-IN" b="1" dirty="0" err="1"/>
              <a:t>CustomerList</a:t>
            </a:r>
            <a:r>
              <a:rPr lang="en-IN" dirty="0"/>
              <a:t> component in turn contains 2 children. </a:t>
            </a:r>
            <a:r>
              <a:rPr lang="en-IN" dirty="0" err="1"/>
              <a:t>i.e</a:t>
            </a:r>
            <a:r>
              <a:rPr lang="en-IN" dirty="0"/>
              <a:t> </a:t>
            </a:r>
            <a:r>
              <a:rPr lang="en-IN" b="1" dirty="0" err="1"/>
              <a:t>CustomerForm</a:t>
            </a:r>
            <a:r>
              <a:rPr lang="en-IN" dirty="0"/>
              <a:t> and </a:t>
            </a:r>
            <a:r>
              <a:rPr lang="en-IN" b="1" dirty="0" err="1"/>
              <a:t>CustomerDetails</a:t>
            </a:r>
            <a:r>
              <a:rPr lang="en-IN" dirty="0"/>
              <a:t> component</a:t>
            </a:r>
          </a:p>
          <a:p>
            <a:endParaRPr lang="en-IN" sz="1200" dirty="0"/>
          </a:p>
          <a:p>
            <a:endParaRPr lang="en-IN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528E5D-32E2-4EE4-9D1C-22367EBC62C5}"/>
              </a:ext>
            </a:extLst>
          </p:cNvPr>
          <p:cNvSpPr/>
          <p:nvPr/>
        </p:nvSpPr>
        <p:spPr>
          <a:xfrm>
            <a:off x="3676514" y="2797262"/>
            <a:ext cx="1728904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App Component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9019BA-E4D8-4558-BE82-1F04CC83F885}"/>
              </a:ext>
            </a:extLst>
          </p:cNvPr>
          <p:cNvSpPr/>
          <p:nvPr/>
        </p:nvSpPr>
        <p:spPr>
          <a:xfrm>
            <a:off x="3676514" y="4095529"/>
            <a:ext cx="1697255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Customers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9E322-1C96-42EE-88BD-3C057FB3CBB6}"/>
              </a:ext>
            </a:extLst>
          </p:cNvPr>
          <p:cNvSpPr txBox="1"/>
          <p:nvPr/>
        </p:nvSpPr>
        <p:spPr>
          <a:xfrm>
            <a:off x="1066800" y="5170422"/>
            <a:ext cx="1127546" cy="308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HelloWorld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B88BAE-7546-4E33-9A34-D1670EA35250}"/>
              </a:ext>
            </a:extLst>
          </p:cNvPr>
          <p:cNvSpPr/>
          <p:nvPr/>
        </p:nvSpPr>
        <p:spPr>
          <a:xfrm>
            <a:off x="2336086" y="5682898"/>
            <a:ext cx="1550114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7592B9-51C7-4399-999B-FACC683BB31F}"/>
              </a:ext>
            </a:extLst>
          </p:cNvPr>
          <p:cNvSpPr txBox="1"/>
          <p:nvPr/>
        </p:nvSpPr>
        <p:spPr>
          <a:xfrm>
            <a:off x="2398499" y="5743654"/>
            <a:ext cx="149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Customer Form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F21967B-154D-4533-B6EA-DA243B3ECE3B}"/>
              </a:ext>
            </a:extLst>
          </p:cNvPr>
          <p:cNvSpPr/>
          <p:nvPr/>
        </p:nvSpPr>
        <p:spPr>
          <a:xfrm>
            <a:off x="5196509" y="5682897"/>
            <a:ext cx="1631773" cy="429290"/>
          </a:xfrm>
          <a:prstGeom prst="roundRect">
            <a:avLst>
              <a:gd name="adj" fmla="val 1311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 Details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88376F-5ED3-400A-A860-76C5A3BA0AAC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16967" y="3226552"/>
            <a:ext cx="8175" cy="8689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B0E028-8189-4602-82AF-C973892ADC38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3111143" y="4524819"/>
            <a:ext cx="1413999" cy="11580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5ECFC3-F73B-413E-B2D7-244215573350}"/>
              </a:ext>
            </a:extLst>
          </p:cNvPr>
          <p:cNvCxnSpPr>
            <a:stCxn id="15" idx="2"/>
          </p:cNvCxnSpPr>
          <p:nvPr/>
        </p:nvCxnSpPr>
        <p:spPr>
          <a:xfrm>
            <a:off x="4525142" y="4524819"/>
            <a:ext cx="1570858" cy="1158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BB856EF-B479-42B0-A0C9-1573FE2E0884}"/>
              </a:ext>
            </a:extLst>
          </p:cNvPr>
          <p:cNvSpPr txBox="1"/>
          <p:nvPr/>
        </p:nvSpPr>
        <p:spPr>
          <a:xfrm>
            <a:off x="2833288" y="5171413"/>
            <a:ext cx="1858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prop: </a:t>
            </a:r>
            <a:r>
              <a:rPr lang="en-IN" sz="1200" dirty="0" err="1"/>
              <a:t>addCustomer</a:t>
            </a:r>
            <a:endParaRPr lang="en-IN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D5CA93-189A-4875-8DF3-5A0303308696}"/>
              </a:ext>
            </a:extLst>
          </p:cNvPr>
          <p:cNvSpPr txBox="1"/>
          <p:nvPr/>
        </p:nvSpPr>
        <p:spPr>
          <a:xfrm>
            <a:off x="5335473" y="5194065"/>
            <a:ext cx="141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prop: customer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619AFD4D-D40A-4327-9506-990A667A3773}"/>
              </a:ext>
            </a:extLst>
          </p:cNvPr>
          <p:cNvCxnSpPr>
            <a:stCxn id="17" idx="1"/>
            <a:endCxn id="15" idx="1"/>
          </p:cNvCxnSpPr>
          <p:nvPr/>
        </p:nvCxnSpPr>
        <p:spPr>
          <a:xfrm rot="10800000" flipH="1">
            <a:off x="2336086" y="4310175"/>
            <a:ext cx="1340428" cy="1587369"/>
          </a:xfrm>
          <a:prstGeom prst="curvedConnector3">
            <a:avLst>
              <a:gd name="adj1" fmla="val -1705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3EF2889-7102-44CA-B481-86826271BE87}"/>
              </a:ext>
            </a:extLst>
          </p:cNvPr>
          <p:cNvSpPr txBox="1"/>
          <p:nvPr/>
        </p:nvSpPr>
        <p:spPr>
          <a:xfrm>
            <a:off x="583961" y="4250482"/>
            <a:ext cx="236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Child Calls </a:t>
            </a:r>
            <a:r>
              <a:rPr lang="en-IN" sz="1200" dirty="0" err="1"/>
              <a:t>addCustomer</a:t>
            </a:r>
            <a:r>
              <a:rPr lang="en-IN" sz="1200" dirty="0"/>
              <a:t>() in parent thru event handling</a:t>
            </a:r>
          </a:p>
        </p:txBody>
      </p:sp>
      <p:sp>
        <p:nvSpPr>
          <p:cNvPr id="44" name="Speech Bubble: Oval 43">
            <a:extLst>
              <a:ext uri="{FF2B5EF4-FFF2-40B4-BE49-F238E27FC236}">
                <a16:creationId xmlns:a16="http://schemas.microsoft.com/office/drawing/2014/main" id="{B922BF2C-8360-4034-876D-AD0E4D0246D1}"/>
              </a:ext>
            </a:extLst>
          </p:cNvPr>
          <p:cNvSpPr/>
          <p:nvPr/>
        </p:nvSpPr>
        <p:spPr>
          <a:xfrm>
            <a:off x="6400800" y="2903717"/>
            <a:ext cx="2745729" cy="1191812"/>
          </a:xfrm>
          <a:prstGeom prst="wedgeEllipseCallout">
            <a:avLst>
              <a:gd name="adj1" fmla="val -85546"/>
              <a:gd name="adj2" fmla="val 660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dirty="0"/>
              <a:t>Uses </a:t>
            </a:r>
            <a:r>
              <a:rPr lang="en-IN" sz="1200" dirty="0" err="1"/>
              <a:t>customers.json</a:t>
            </a:r>
            <a:r>
              <a:rPr lang="en-IN" sz="1200" dirty="0"/>
              <a:t> Contains </a:t>
            </a:r>
            <a:r>
              <a:rPr lang="en-IN" sz="1200" dirty="0" err="1"/>
              <a:t>addCustomer</a:t>
            </a:r>
            <a:r>
              <a:rPr lang="en-IN" sz="1200" dirty="0"/>
              <a:t>() method implementation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5BDB00-32E9-4BBD-BF61-99B5E77C4C56}"/>
              </a:ext>
            </a:extLst>
          </p:cNvPr>
          <p:cNvSpPr/>
          <p:nvPr/>
        </p:nvSpPr>
        <p:spPr>
          <a:xfrm>
            <a:off x="3666142" y="4095529"/>
            <a:ext cx="1697255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Customers List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2E9BB56-52B1-432A-A52A-2F86AFBFC3DE}"/>
              </a:ext>
            </a:extLst>
          </p:cNvPr>
          <p:cNvSpPr/>
          <p:nvPr/>
        </p:nvSpPr>
        <p:spPr>
          <a:xfrm>
            <a:off x="5186137" y="5682897"/>
            <a:ext cx="1631773" cy="429290"/>
          </a:xfrm>
          <a:prstGeom prst="roundRect">
            <a:avLst>
              <a:gd name="adj" fmla="val 1311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 Details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D2D185-91BC-46E3-9F0E-870DCA1B4995}"/>
              </a:ext>
            </a:extLst>
          </p:cNvPr>
          <p:cNvCxnSpPr>
            <a:stCxn id="25" idx="2"/>
          </p:cNvCxnSpPr>
          <p:nvPr/>
        </p:nvCxnSpPr>
        <p:spPr>
          <a:xfrm>
            <a:off x="4514770" y="4524819"/>
            <a:ext cx="1570858" cy="1158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A4FB8F-6962-4C90-8EDC-DBDA549CAF64}"/>
              </a:ext>
            </a:extLst>
          </p:cNvPr>
          <p:cNvSpPr txBox="1"/>
          <p:nvPr/>
        </p:nvSpPr>
        <p:spPr>
          <a:xfrm>
            <a:off x="5325101" y="5194065"/>
            <a:ext cx="141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prop: customer</a:t>
            </a:r>
          </a:p>
        </p:txBody>
      </p:sp>
    </p:spTree>
    <p:extLst>
      <p:ext uri="{BB962C8B-B14F-4D97-AF65-F5344CB8AC3E}">
        <p14:creationId xmlns:p14="http://schemas.microsoft.com/office/powerpoint/2010/main" val="1339500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DC4D-0E98-4C39-AF1E-B26AA9AEB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about component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DBE4-4AE8-4900-85FD-21F7B3AA8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Real world application comprises of many components which interact with each other. When a component’s complexity increases, it is better to split it up into multiple components and have communication between them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Parent to child communication can happen by sending data through props object, in our example, the </a:t>
            </a:r>
            <a:r>
              <a:rPr lang="en-IN" b="1" dirty="0" err="1"/>
              <a:t>CustomerList</a:t>
            </a:r>
            <a:r>
              <a:rPr lang="en-IN" dirty="0"/>
              <a:t> component sends </a:t>
            </a:r>
            <a:r>
              <a:rPr lang="en-IN" b="1" dirty="0"/>
              <a:t>customer</a:t>
            </a:r>
            <a:r>
              <a:rPr lang="en-IN" dirty="0"/>
              <a:t> as the prop to the </a:t>
            </a:r>
            <a:r>
              <a:rPr lang="en-IN" b="1" dirty="0" err="1"/>
              <a:t>CustomerDetails</a:t>
            </a:r>
            <a:r>
              <a:rPr lang="en-IN" b="1" dirty="0"/>
              <a:t> </a:t>
            </a:r>
            <a:r>
              <a:rPr lang="en-IN" dirty="0"/>
              <a:t>component</a:t>
            </a:r>
          </a:p>
          <a:p>
            <a:endParaRPr lang="en-IN" dirty="0"/>
          </a:p>
          <a:p>
            <a:r>
              <a:rPr lang="en-IN" dirty="0"/>
              <a:t>Child to parent communication can happen by calling a method in the parent. Child can know which method to call based on what the parent sends in the props object. E.g. </a:t>
            </a:r>
            <a:r>
              <a:rPr lang="en-IN" b="1" dirty="0" err="1"/>
              <a:t>addCustomer</a:t>
            </a:r>
            <a:r>
              <a:rPr lang="en-IN" dirty="0"/>
              <a:t> is the method name which is sent in the props, which in turn would be called by the child</a:t>
            </a:r>
          </a:p>
          <a:p>
            <a:endParaRPr lang="en-IN" dirty="0"/>
          </a:p>
          <a:p>
            <a:r>
              <a:rPr lang="en-IN" dirty="0"/>
              <a:t>The actual implementation of </a:t>
            </a:r>
            <a:r>
              <a:rPr lang="en-IN" b="1" dirty="0" err="1"/>
              <a:t>addCustomer</a:t>
            </a:r>
            <a:r>
              <a:rPr lang="en-IN" b="1" dirty="0"/>
              <a:t> </a:t>
            </a:r>
            <a:r>
              <a:rPr lang="en-IN" dirty="0"/>
              <a:t>method is present in the parent component(in our case, it is </a:t>
            </a:r>
            <a:r>
              <a:rPr lang="en-IN" b="1" dirty="0" err="1"/>
              <a:t>CustomerList</a:t>
            </a:r>
            <a:r>
              <a:rPr lang="en-IN" b="1" dirty="0"/>
              <a:t> </a:t>
            </a:r>
            <a:r>
              <a:rPr lang="en-IN" dirty="0"/>
              <a:t>component)</a:t>
            </a:r>
          </a:p>
        </p:txBody>
      </p:sp>
    </p:spTree>
    <p:extLst>
      <p:ext uri="{BB962C8B-B14F-4D97-AF65-F5344CB8AC3E}">
        <p14:creationId xmlns:p14="http://schemas.microsoft.com/office/powerpoint/2010/main" val="1635230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735B-F1D6-456A-A075-D436E551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155EB-4C36-4EB5-BB49-A46A4A805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standard way to do forms in React is to use what are called as </a:t>
            </a:r>
            <a:r>
              <a:rPr lang="en-IN" b="1" dirty="0"/>
              <a:t>“controlled components”</a:t>
            </a:r>
          </a:p>
          <a:p>
            <a:endParaRPr lang="en-IN" dirty="0"/>
          </a:p>
          <a:p>
            <a:r>
              <a:rPr lang="en-IN" dirty="0"/>
              <a:t>In html, form elements such as </a:t>
            </a:r>
            <a:r>
              <a:rPr lang="en-IN" b="1" dirty="0"/>
              <a:t>&lt;input&gt;, &lt;textarea&gt; </a:t>
            </a:r>
            <a:r>
              <a:rPr lang="en-IN" dirty="0"/>
              <a:t>and</a:t>
            </a:r>
            <a:r>
              <a:rPr lang="en-IN" b="1" dirty="0"/>
              <a:t> &lt;select&gt;</a:t>
            </a:r>
            <a:r>
              <a:rPr lang="en-IN" dirty="0"/>
              <a:t> etc maintain their own state and update it based on user input</a:t>
            </a:r>
          </a:p>
          <a:p>
            <a:endParaRPr lang="en-IN" dirty="0"/>
          </a:p>
          <a:p>
            <a:r>
              <a:rPr lang="en-IN" dirty="0"/>
              <a:t>In React, any mutable state is kept in the state property of components and only updated with </a:t>
            </a:r>
            <a:r>
              <a:rPr lang="en-IN" b="1" i="1" dirty="0"/>
              <a:t>setState</a:t>
            </a:r>
            <a:r>
              <a:rPr lang="en-IN" dirty="0"/>
              <a:t>() or </a:t>
            </a:r>
            <a:r>
              <a:rPr lang="en-IN" b="1" i="1" dirty="0"/>
              <a:t>useState</a:t>
            </a:r>
            <a:r>
              <a:rPr lang="en-IN" dirty="0"/>
              <a:t>() hook.</a:t>
            </a:r>
          </a:p>
          <a:p>
            <a:endParaRPr lang="en-IN" dirty="0"/>
          </a:p>
          <a:p>
            <a:r>
              <a:rPr lang="en-IN" dirty="0"/>
              <a:t>In the standard approach of dealing with forms, we can combine the above two by making the React state be the “single source of truth”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9468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51C5-803B-48D4-9504-83C1D1056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 handling – listening to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A9B6A-E949-4250-867D-36075A900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153999"/>
          </a:xfrm>
        </p:spPr>
        <p:txBody>
          <a:bodyPr/>
          <a:lstStyle/>
          <a:p>
            <a:r>
              <a:rPr lang="en-US" dirty="0"/>
              <a:t>Since the value attribute is set on our form element, the displayed value will always be </a:t>
            </a:r>
            <a:r>
              <a:rPr lang="en-US" b="1" i="1" dirty="0"/>
              <a:t>firstName</a:t>
            </a:r>
            <a:r>
              <a:rPr lang="en-US" b="1" dirty="0"/>
              <a:t> </a:t>
            </a:r>
            <a:r>
              <a:rPr lang="en-US" dirty="0"/>
              <a:t>which is assigned to</a:t>
            </a:r>
            <a:r>
              <a:rPr lang="en-US" b="1" dirty="0"/>
              <a:t> </a:t>
            </a:r>
            <a:r>
              <a:rPr lang="en-US" b="1" i="1" dirty="0"/>
              <a:t>useState</a:t>
            </a:r>
            <a:r>
              <a:rPr lang="en-US" dirty="0"/>
              <a:t>, making the React state the source of truth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Since </a:t>
            </a:r>
            <a:r>
              <a:rPr lang="en-US" b="1" dirty="0"/>
              <a:t>handleFirstNameChange</a:t>
            </a:r>
            <a:r>
              <a:rPr lang="en-US" dirty="0"/>
              <a:t> runs on every keystroke to update the React state, the displayed value will update as the user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D31CF-6610-4024-B018-22170076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85962"/>
            <a:ext cx="4876800" cy="265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5C024-F553-4020-88B8-A03D7B110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5619976"/>
            <a:ext cx="3750463" cy="8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9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E8BB-EB8A-4BF2-99A7-FC72128C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Parent to child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6276-0C51-4361-B356-3BD85CD56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230199"/>
          </a:xfrm>
        </p:spPr>
        <p:txBody>
          <a:bodyPr/>
          <a:lstStyle/>
          <a:p>
            <a:r>
              <a:rPr lang="en-IN" dirty="0"/>
              <a:t>React apps are made up of multi-level component hierarchies (a tree of components)</a:t>
            </a:r>
          </a:p>
          <a:p>
            <a:r>
              <a:rPr lang="en-IN" dirty="0"/>
              <a:t>In a tree of components, there is a need to communicate data from the parent to the child or vice-versa</a:t>
            </a:r>
          </a:p>
          <a:p>
            <a:endParaRPr lang="en-IN" dirty="0"/>
          </a:p>
          <a:p>
            <a:r>
              <a:rPr lang="en-IN" dirty="0"/>
              <a:t>In react, any parent component can send data to the child component through the props object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952026-6805-4C75-BE10-C63516E77D8F}"/>
              </a:ext>
            </a:extLst>
          </p:cNvPr>
          <p:cNvSpPr/>
          <p:nvPr/>
        </p:nvSpPr>
        <p:spPr>
          <a:xfrm>
            <a:off x="1143000" y="3962400"/>
            <a:ext cx="1697255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Customers List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381493-189D-4E4F-B5BE-1379151CF504}"/>
              </a:ext>
            </a:extLst>
          </p:cNvPr>
          <p:cNvSpPr/>
          <p:nvPr/>
        </p:nvSpPr>
        <p:spPr>
          <a:xfrm>
            <a:off x="1145284" y="5657944"/>
            <a:ext cx="1631773" cy="429290"/>
          </a:xfrm>
          <a:prstGeom prst="roundRect">
            <a:avLst>
              <a:gd name="adj" fmla="val 1311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 Details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D52562-6379-4F5A-B0E1-D80BB83D785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942120" y="4391690"/>
            <a:ext cx="19051" cy="1266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8E9923-81F4-4FFF-AE14-D7CD58B35DDF}"/>
              </a:ext>
            </a:extLst>
          </p:cNvPr>
          <p:cNvSpPr txBox="1"/>
          <p:nvPr/>
        </p:nvSpPr>
        <p:spPr>
          <a:xfrm>
            <a:off x="1991627" y="4953000"/>
            <a:ext cx="141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prop: customer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4935B-00D0-4F13-8F41-C2D22686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3733082"/>
            <a:ext cx="5989865" cy="915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B90CD9-6C46-406E-BCBB-D088E159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300" y="5603148"/>
            <a:ext cx="4286247" cy="734981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3C86034-E48F-4C9C-9E8E-CEED6C1B0941}"/>
              </a:ext>
            </a:extLst>
          </p:cNvPr>
          <p:cNvSpPr/>
          <p:nvPr/>
        </p:nvSpPr>
        <p:spPr>
          <a:xfrm>
            <a:off x="6096000" y="3200400"/>
            <a:ext cx="1828800" cy="457200"/>
          </a:xfrm>
          <a:prstGeom prst="wedgeRoundRectCallout">
            <a:avLst>
              <a:gd name="adj1" fmla="val -72916"/>
              <a:gd name="adj2" fmla="val 14166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Passing props to the child component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45C13AC-84A7-4341-931D-8F51B827E11D}"/>
              </a:ext>
            </a:extLst>
          </p:cNvPr>
          <p:cNvSpPr/>
          <p:nvPr/>
        </p:nvSpPr>
        <p:spPr>
          <a:xfrm>
            <a:off x="6629399" y="5077799"/>
            <a:ext cx="2114549" cy="457200"/>
          </a:xfrm>
          <a:prstGeom prst="wedgeRoundRectCallout">
            <a:avLst>
              <a:gd name="adj1" fmla="val -72916"/>
              <a:gd name="adj2" fmla="val 14166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Using props in the child component</a:t>
            </a:r>
          </a:p>
        </p:txBody>
      </p:sp>
    </p:spTree>
    <p:extLst>
      <p:ext uri="{BB962C8B-B14F-4D97-AF65-F5344CB8AC3E}">
        <p14:creationId xmlns:p14="http://schemas.microsoft.com/office/powerpoint/2010/main" val="377306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08CE-D734-4365-84DA-6E43F980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dy Level 1"/>
              </a:rPr>
              <a:t>Module 1 Design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7CE2DB-C1BC-4E74-8788-D1CCCFC271F9}"/>
              </a:ext>
            </a:extLst>
          </p:cNvPr>
          <p:cNvSpPr txBox="1"/>
          <p:nvPr/>
        </p:nvSpPr>
        <p:spPr>
          <a:xfrm>
            <a:off x="442526" y="5766979"/>
            <a:ext cx="2924947" cy="70788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ody Level 1"/>
                <a:cs typeface="Calibri" panose="020F0502020204030204" pitchFamily="34" charset="0"/>
              </a:rPr>
              <a:t>IDE</a:t>
            </a:r>
            <a:r>
              <a:rPr lang="en-US" sz="2000" dirty="0">
                <a:latin typeface="Body Level 1"/>
                <a:cs typeface="Calibri" panose="020F0502020204030204" pitchFamily="34" charset="0"/>
              </a:rPr>
              <a:t> : Visual Studio Code</a:t>
            </a:r>
          </a:p>
          <a:p>
            <a:r>
              <a:rPr lang="en-US" sz="2000" b="1" dirty="0">
                <a:latin typeface="Body Level 1"/>
                <a:cs typeface="Calibri" panose="020F0502020204030204" pitchFamily="34" charset="0"/>
              </a:rPr>
              <a:t>Browser</a:t>
            </a:r>
            <a:r>
              <a:rPr lang="en-US" sz="2000" dirty="0">
                <a:latin typeface="Body Level 1"/>
                <a:cs typeface="Calibri" panose="020F0502020204030204" pitchFamily="34" charset="0"/>
              </a:rPr>
              <a:t>: Google Chrome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6D9A961-186F-425E-A1C2-C475C431DE37}"/>
              </a:ext>
            </a:extLst>
          </p:cNvPr>
          <p:cNvSpPr/>
          <p:nvPr/>
        </p:nvSpPr>
        <p:spPr>
          <a:xfrm>
            <a:off x="2550381" y="3591279"/>
            <a:ext cx="1990592" cy="135607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Use Case 1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 webpage with standalone components</a:t>
            </a:r>
          </a:p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A5E4DBF-F6EB-4D34-AF73-1EB2E2A35E80}"/>
              </a:ext>
            </a:extLst>
          </p:cNvPr>
          <p:cNvGrpSpPr/>
          <p:nvPr/>
        </p:nvGrpSpPr>
        <p:grpSpPr>
          <a:xfrm>
            <a:off x="152400" y="1007582"/>
            <a:ext cx="4760386" cy="3934507"/>
            <a:chOff x="117504" y="1521805"/>
            <a:chExt cx="5257305" cy="398000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FAD2F6E-8D24-4A84-BFF0-62184D6225BF}"/>
                </a:ext>
              </a:extLst>
            </p:cNvPr>
            <p:cNvSpPr/>
            <p:nvPr/>
          </p:nvSpPr>
          <p:spPr>
            <a:xfrm>
              <a:off x="117504" y="4130055"/>
              <a:ext cx="1979468" cy="13717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Module 1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React Basics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2405B6A-1CCB-4BB7-B586-8C87579D14F7}"/>
                </a:ext>
              </a:extLst>
            </p:cNvPr>
            <p:cNvSpPr txBox="1"/>
            <p:nvPr/>
          </p:nvSpPr>
          <p:spPr>
            <a:xfrm>
              <a:off x="5029240" y="1521805"/>
              <a:ext cx="345569" cy="373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AD5077-C76D-4E07-A324-630E2A6046F3}"/>
              </a:ext>
            </a:extLst>
          </p:cNvPr>
          <p:cNvSpPr/>
          <p:nvPr/>
        </p:nvSpPr>
        <p:spPr>
          <a:xfrm>
            <a:off x="442526" y="5436398"/>
            <a:ext cx="2924947" cy="33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Body Level 1"/>
                <a:cs typeface="Calibri" panose="020F0502020204030204" pitchFamily="34" charset="0"/>
              </a:rPr>
              <a:t>S/W Requirements</a:t>
            </a:r>
            <a:endParaRPr lang="en-GB" b="1" dirty="0">
              <a:solidFill>
                <a:schemeClr val="tx2"/>
              </a:solidFill>
              <a:latin typeface="Body Level 1"/>
              <a:cs typeface="Calibri" panose="020F0502020204030204" pitchFamily="34" charset="0"/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E2A6C49-0619-4805-BB2E-6DC55E3116F5}"/>
              </a:ext>
            </a:extLst>
          </p:cNvPr>
          <p:cNvSpPr/>
          <p:nvPr/>
        </p:nvSpPr>
        <p:spPr>
          <a:xfrm>
            <a:off x="58620" y="1781050"/>
            <a:ext cx="2637653" cy="990600"/>
          </a:xfrm>
          <a:prstGeom prst="wedgeEllipseCallout">
            <a:avLst>
              <a:gd name="adj1" fmla="val -10375"/>
              <a:gd name="adj2" fmla="val 131926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Target web page for showcasing components, props and state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6FA7DE-AD15-4724-92E8-CDA68B36D559}"/>
              </a:ext>
            </a:extLst>
          </p:cNvPr>
          <p:cNvGrpSpPr/>
          <p:nvPr/>
        </p:nvGrpSpPr>
        <p:grpSpPr>
          <a:xfrm>
            <a:off x="3209792" y="1535957"/>
            <a:ext cx="5940563" cy="1167978"/>
            <a:chOff x="3499310" y="4642290"/>
            <a:chExt cx="6100872" cy="109902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BC9D960-58C1-4F32-8BB6-9FA94F1728CC}"/>
                </a:ext>
              </a:extLst>
            </p:cNvPr>
            <p:cNvSpPr/>
            <p:nvPr/>
          </p:nvSpPr>
          <p:spPr>
            <a:xfrm>
              <a:off x="3499310" y="4642290"/>
              <a:ext cx="1749005" cy="10990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Creating components 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4DCEEE-291F-4A5C-A32D-5C45132615A4}"/>
                </a:ext>
              </a:extLst>
            </p:cNvPr>
            <p:cNvSpPr/>
            <p:nvPr/>
          </p:nvSpPr>
          <p:spPr>
            <a:xfrm>
              <a:off x="5792703" y="4642290"/>
              <a:ext cx="1524000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Props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0F4F333-3876-4724-8D55-D2C6CA3A9073}"/>
                </a:ext>
              </a:extLst>
            </p:cNvPr>
            <p:cNvSpPr/>
            <p:nvPr/>
          </p:nvSpPr>
          <p:spPr>
            <a:xfrm>
              <a:off x="7861090" y="4642290"/>
              <a:ext cx="1739092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State Handling</a:t>
              </a: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7CA27DB9-5994-45DF-BD43-70172D20A861}"/>
                </a:ext>
              </a:extLst>
            </p:cNvPr>
            <p:cNvSpPr/>
            <p:nvPr/>
          </p:nvSpPr>
          <p:spPr>
            <a:xfrm>
              <a:off x="5248316" y="4928242"/>
              <a:ext cx="544388" cy="337994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27ECF95-85FE-4CE9-8D81-DB754FAE503A}"/>
                </a:ext>
              </a:extLst>
            </p:cNvPr>
            <p:cNvSpPr/>
            <p:nvPr/>
          </p:nvSpPr>
          <p:spPr>
            <a:xfrm>
              <a:off x="7316704" y="4965662"/>
              <a:ext cx="544388" cy="340671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</p:grp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7945FE48-896B-47E4-B329-44143EB05AE5}"/>
              </a:ext>
            </a:extLst>
          </p:cNvPr>
          <p:cNvSpPr/>
          <p:nvPr/>
        </p:nvSpPr>
        <p:spPr>
          <a:xfrm>
            <a:off x="4141037" y="5645705"/>
            <a:ext cx="2043863" cy="827172"/>
          </a:xfrm>
          <a:prstGeom prst="wedgeEllipseCallout">
            <a:avLst>
              <a:gd name="adj1" fmla="val -57982"/>
              <a:gd name="adj2" fmla="val -130534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Cheat Sheet for React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B82C8C9-11EE-4206-A2F2-A01B2668B9FE}"/>
              </a:ext>
            </a:extLst>
          </p:cNvPr>
          <p:cNvSpPr/>
          <p:nvPr/>
        </p:nvSpPr>
        <p:spPr>
          <a:xfrm>
            <a:off x="7274957" y="3369018"/>
            <a:ext cx="2057400" cy="11095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Lifecycle Methods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55669F2-8D1B-443E-99AE-D0BE5354BC9A}"/>
              </a:ext>
            </a:extLst>
          </p:cNvPr>
          <p:cNvSpPr/>
          <p:nvPr/>
        </p:nvSpPr>
        <p:spPr>
          <a:xfrm>
            <a:off x="7419930" y="5202079"/>
            <a:ext cx="1693395" cy="11095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Interactive Components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CE3D361-1350-410C-BA1C-0A5EAC347146}"/>
              </a:ext>
            </a:extLst>
          </p:cNvPr>
          <p:cNvSpPr/>
          <p:nvPr/>
        </p:nvSpPr>
        <p:spPr>
          <a:xfrm>
            <a:off x="1950173" y="4075085"/>
            <a:ext cx="600208" cy="35919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dy Level 1"/>
            </a:endParaRP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25C5A42-2391-4D93-8373-52A76FA90ABC}"/>
              </a:ext>
            </a:extLst>
          </p:cNvPr>
          <p:cNvSpPr/>
          <p:nvPr/>
        </p:nvSpPr>
        <p:spPr>
          <a:xfrm>
            <a:off x="3606065" y="2709233"/>
            <a:ext cx="304800" cy="899405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339B52E3-0C37-4980-BBBD-B5E384A3CC44}"/>
              </a:ext>
            </a:extLst>
          </p:cNvPr>
          <p:cNvSpPr/>
          <p:nvPr/>
        </p:nvSpPr>
        <p:spPr>
          <a:xfrm>
            <a:off x="8114228" y="2645552"/>
            <a:ext cx="304800" cy="723466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4BFCF79-23F2-4F87-849B-1968E3D2A397}"/>
              </a:ext>
            </a:extLst>
          </p:cNvPr>
          <p:cNvSpPr/>
          <p:nvPr/>
        </p:nvSpPr>
        <p:spPr>
          <a:xfrm>
            <a:off x="8114228" y="4471167"/>
            <a:ext cx="304800" cy="723466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</p:spTree>
    <p:extLst>
      <p:ext uri="{BB962C8B-B14F-4D97-AF65-F5344CB8AC3E}">
        <p14:creationId xmlns:p14="http://schemas.microsoft.com/office/powerpoint/2010/main" val="3922723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D48D-3F1A-4C35-A7F0-E5A9A004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Child to parent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7E53-DCB6-4250-9C49-79006001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Child components can also communicate back to the parent</a:t>
            </a:r>
          </a:p>
          <a:p>
            <a:r>
              <a:rPr lang="en-IN" dirty="0"/>
              <a:t>Child cannot pass data to the parent through props. Rather child component communicates with the parent by calling a method in the parent component</a:t>
            </a:r>
          </a:p>
          <a:p>
            <a:r>
              <a:rPr lang="en-IN" dirty="0"/>
              <a:t>It can also pass data to the parent through the method arguments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F9112DB-75CF-4C08-BBCD-BA6EC634D4AA}"/>
              </a:ext>
            </a:extLst>
          </p:cNvPr>
          <p:cNvSpPr/>
          <p:nvPr/>
        </p:nvSpPr>
        <p:spPr>
          <a:xfrm>
            <a:off x="533400" y="3835626"/>
            <a:ext cx="1697255" cy="42929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Customers List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E2A74EA-C9FC-42F2-98E7-62B9E60A404B}"/>
              </a:ext>
            </a:extLst>
          </p:cNvPr>
          <p:cNvSpPr/>
          <p:nvPr/>
        </p:nvSpPr>
        <p:spPr>
          <a:xfrm>
            <a:off x="566140" y="5616986"/>
            <a:ext cx="1631773" cy="429290"/>
          </a:xfrm>
          <a:prstGeom prst="roundRect">
            <a:avLst>
              <a:gd name="adj" fmla="val 1311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Customer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612EE-98D3-4A97-B247-615A4B0BBE9B}"/>
              </a:ext>
            </a:extLst>
          </p:cNvPr>
          <p:cNvSpPr txBox="1"/>
          <p:nvPr/>
        </p:nvSpPr>
        <p:spPr>
          <a:xfrm>
            <a:off x="76200" y="4318090"/>
            <a:ext cx="161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prop: </a:t>
            </a:r>
            <a:r>
              <a:rPr lang="en-IN" sz="1200" dirty="0" err="1"/>
              <a:t>addCustomer</a:t>
            </a:r>
            <a:endParaRPr lang="en-IN" sz="1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DFA783-911D-4F46-A919-5973E98CE82B}"/>
              </a:ext>
            </a:extLst>
          </p:cNvPr>
          <p:cNvCxnSpPr>
            <a:cxnSpLocks/>
          </p:cNvCxnSpPr>
          <p:nvPr/>
        </p:nvCxnSpPr>
        <p:spPr>
          <a:xfrm>
            <a:off x="990512" y="4264916"/>
            <a:ext cx="0" cy="1352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9FAA5CC-8FF0-4410-B6A4-CF3DFEB7AC6C}"/>
              </a:ext>
            </a:extLst>
          </p:cNvPr>
          <p:cNvCxnSpPr>
            <a:stCxn id="5" idx="3"/>
            <a:endCxn id="4" idx="3"/>
          </p:cNvCxnSpPr>
          <p:nvPr/>
        </p:nvCxnSpPr>
        <p:spPr>
          <a:xfrm flipV="1">
            <a:off x="2197913" y="4050271"/>
            <a:ext cx="32742" cy="1781360"/>
          </a:xfrm>
          <a:prstGeom prst="curvedConnector3">
            <a:avLst>
              <a:gd name="adj1" fmla="val 79818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534E0A-A1E0-4B15-B712-4E5062D5C42F}"/>
              </a:ext>
            </a:extLst>
          </p:cNvPr>
          <p:cNvSpPr txBox="1"/>
          <p:nvPr/>
        </p:nvSpPr>
        <p:spPr>
          <a:xfrm>
            <a:off x="1524000" y="5232664"/>
            <a:ext cx="2316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Calls </a:t>
            </a:r>
            <a:r>
              <a:rPr lang="en-IN" sz="1200" dirty="0" err="1"/>
              <a:t>this.props.addCustomer</a:t>
            </a:r>
            <a:r>
              <a:rPr lang="en-IN" sz="1200" dirty="0"/>
              <a:t>()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EBE6DB-8DAE-4F26-8372-C2CF74A1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183" y="5103635"/>
            <a:ext cx="4435073" cy="10267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360F5E-3ED0-4F06-A0B5-B9318D99B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183" y="3698327"/>
            <a:ext cx="4614189" cy="754688"/>
          </a:xfrm>
          <a:prstGeom prst="rect">
            <a:avLst/>
          </a:prstGeom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5DE9EDB3-F0CB-4297-8AB4-7B5A875152D7}"/>
              </a:ext>
            </a:extLst>
          </p:cNvPr>
          <p:cNvSpPr/>
          <p:nvPr/>
        </p:nvSpPr>
        <p:spPr>
          <a:xfrm>
            <a:off x="5486400" y="2819400"/>
            <a:ext cx="2133600" cy="432326"/>
          </a:xfrm>
          <a:prstGeom prst="wedgeRoundRectCallout">
            <a:avLst>
              <a:gd name="adj1" fmla="val -82440"/>
              <a:gd name="adj2" fmla="val 162378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Parent implements the </a:t>
            </a:r>
            <a:r>
              <a:rPr lang="en-IN" sz="1200" dirty="0" err="1">
                <a:solidFill>
                  <a:schemeClr val="tx2"/>
                </a:solidFill>
              </a:rPr>
              <a:t>addCustomer</a:t>
            </a:r>
            <a:r>
              <a:rPr lang="en-IN" sz="1200" dirty="0">
                <a:solidFill>
                  <a:schemeClr val="tx2"/>
                </a:solidFill>
              </a:rPr>
              <a:t> method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243B7263-6A1C-40F0-A1D7-E19E77712933}"/>
              </a:ext>
            </a:extLst>
          </p:cNvPr>
          <p:cNvSpPr/>
          <p:nvPr/>
        </p:nvSpPr>
        <p:spPr>
          <a:xfrm>
            <a:off x="6679387" y="4573209"/>
            <a:ext cx="2057400" cy="392751"/>
          </a:xfrm>
          <a:prstGeom prst="wedgeRoundRectCallout">
            <a:avLst>
              <a:gd name="adj1" fmla="val -96880"/>
              <a:gd name="adj2" fmla="val 253922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2"/>
                </a:solidFill>
              </a:rPr>
              <a:t>Child calls </a:t>
            </a:r>
            <a:r>
              <a:rPr lang="en-IN" sz="1200" dirty="0" err="1">
                <a:solidFill>
                  <a:schemeClr val="tx2"/>
                </a:solidFill>
              </a:rPr>
              <a:t>addCustomer</a:t>
            </a:r>
            <a:r>
              <a:rPr lang="en-IN" sz="1200" dirty="0">
                <a:solidFill>
                  <a:schemeClr val="tx2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84412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31B5D-B6A3-4EA0-B9AA-66E9CB3D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events – </a:t>
            </a:r>
            <a:r>
              <a:rPr lang="en-IN" dirty="0" err="1"/>
              <a:t>e.preventDefault</a:t>
            </a:r>
            <a:r>
              <a:rPr lang="en-IN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725C-A8AD-4D23-B60F-B64D7C500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a standard browser, whenever a user submits the form, the page refreshes after making a post request. Also, when the user clicks on a </a:t>
            </a:r>
            <a:r>
              <a:rPr lang="en-IN" dirty="0" err="1"/>
              <a:t>href</a:t>
            </a:r>
            <a:r>
              <a:rPr lang="en-IN" dirty="0"/>
              <a:t> link, the browser page gets redirects or refreshes</a:t>
            </a:r>
          </a:p>
          <a:p>
            <a:r>
              <a:rPr lang="en-IN" dirty="0"/>
              <a:t>But when we develop single page apps with React, we don’t want the browser page to get refreshed. We want a seamless behaviour without reloading the page</a:t>
            </a:r>
          </a:p>
          <a:p>
            <a:endParaRPr lang="en-IN" dirty="0"/>
          </a:p>
          <a:p>
            <a:r>
              <a:rPr lang="en-IN" dirty="0"/>
              <a:t>To achieve this, whenever form submission happens or the link is clicked, we have to capture the event and call </a:t>
            </a:r>
            <a:r>
              <a:rPr lang="en-IN" b="1" dirty="0" err="1"/>
              <a:t>evt.preventDefault</a:t>
            </a:r>
            <a:r>
              <a:rPr lang="en-IN" b="1" dirty="0"/>
              <a:t>() </a:t>
            </a:r>
            <a:r>
              <a:rPr lang="en-IN" dirty="0"/>
              <a:t>to suppress the browser’s default behaviour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Here, </a:t>
            </a:r>
            <a:r>
              <a:rPr lang="en-US" dirty="0" err="1"/>
              <a:t>evt</a:t>
            </a:r>
            <a:r>
              <a:rPr lang="en-US" dirty="0"/>
              <a:t> is a synthetic event. React defines these synthetic events according to the W3C spec, so you don’t need to worry about cross-browser compatibility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9309F8-F390-46D7-A330-992A7513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0" y="3651953"/>
            <a:ext cx="44196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60888-762A-4DA0-B577-AE6F43571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640" y="3746506"/>
            <a:ext cx="3733799" cy="8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9F9D-9506-4993-A5C4-198C50362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Developer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A6D0-EC1B-4098-9943-F611D4F6A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ttps://github.com/facebook/react-devtools/raw/master/images/devtools-full.gif">
            <a:extLst>
              <a:ext uri="{FF2B5EF4-FFF2-40B4-BE49-F238E27FC236}">
                <a16:creationId xmlns:a16="http://schemas.microsoft.com/office/drawing/2014/main" id="{6F92E8DC-D5B4-4D71-A48F-49596060A6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70591"/>
            <a:ext cx="6705600" cy="489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AE49D6-89DE-47AC-8A8F-55181E0DC8F0}"/>
              </a:ext>
            </a:extLst>
          </p:cNvPr>
          <p:cNvSpPr txBox="1">
            <a:spLocks/>
          </p:cNvSpPr>
          <p:nvPr/>
        </p:nvSpPr>
        <p:spPr>
          <a:xfrm>
            <a:off x="13547" y="1154759"/>
            <a:ext cx="4025053" cy="25028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dy Level 1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Body Level 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80000"/>
              <a:buFont typeface="Courier New" panose="02070309020205020404" pitchFamily="49" charset="0"/>
              <a:buChar char="o"/>
              <a:defRPr sz="1500" kern="1200" baseline="0">
                <a:solidFill>
                  <a:schemeClr val="tx1"/>
                </a:solidFill>
                <a:latin typeface="Body Level 3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60000"/>
              <a:buFont typeface="Wingdings" panose="05000000000000000000" pitchFamily="2" charset="2"/>
              <a:buChar char="q"/>
              <a:defRPr sz="1400" kern="1200" baseline="0">
                <a:solidFill>
                  <a:schemeClr val="tx1"/>
                </a:solidFill>
                <a:latin typeface="Body Level 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-"/>
              <a:defRPr sz="1200" kern="1200" baseline="0">
                <a:solidFill>
                  <a:schemeClr val="tx1"/>
                </a:solidFill>
                <a:latin typeface="Body Level 5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React Developer Tools lets you inspect the React component hierarchy, including component props and state</a:t>
            </a:r>
          </a:p>
        </p:txBody>
      </p:sp>
    </p:spTree>
    <p:extLst>
      <p:ext uri="{BB962C8B-B14F-4D97-AF65-F5344CB8AC3E}">
        <p14:creationId xmlns:p14="http://schemas.microsoft.com/office/powerpoint/2010/main" val="304265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9216-C630-40E6-950D-3726460C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Developer Tools -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261D-C575-4797-A41E-EC7B87FBA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popularly know as React </a:t>
            </a:r>
            <a:r>
              <a:rPr lang="en-US" dirty="0" err="1"/>
              <a:t>Devtools</a:t>
            </a:r>
            <a:endParaRPr lang="en-US" dirty="0"/>
          </a:p>
          <a:p>
            <a:r>
              <a:rPr lang="en-US" dirty="0"/>
              <a:t>It exists both as a browser extension (for Chrome and Firefox), and as a standalone app</a:t>
            </a:r>
          </a:p>
          <a:p>
            <a:r>
              <a:rPr lang="en-US" dirty="0"/>
              <a:t>The extension will light up on the websites using React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30" name="Picture 6" descr="Extension icon becomes active">
            <a:extLst>
              <a:ext uri="{FF2B5EF4-FFF2-40B4-BE49-F238E27FC236}">
                <a16:creationId xmlns:a16="http://schemas.microsoft.com/office/drawing/2014/main" id="{6526E342-F0AA-48A4-ACE6-4AE622D2D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829646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659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CDEA-B4EB-4D22-8EF7-1B7453E5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</a:t>
            </a:r>
            <a:r>
              <a:rPr lang="en-IN" dirty="0" err="1"/>
              <a:t>Devtools</a:t>
            </a:r>
            <a:r>
              <a:rPr lang="en-IN" dirty="0"/>
              <a:t> tab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A5DC-A825-40F3-A97D-C5785D17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websites that use React, you will see a tab called React in Chrome Developer Tools</a:t>
            </a:r>
          </a:p>
          <a:p>
            <a:r>
              <a:rPr lang="en-US" dirty="0"/>
              <a:t>A quick way to bring up the </a:t>
            </a:r>
            <a:r>
              <a:rPr lang="en-US" dirty="0" err="1"/>
              <a:t>DevTools</a:t>
            </a:r>
            <a:r>
              <a:rPr lang="en-US" dirty="0"/>
              <a:t> is to right-click on the page and press Inspect</a:t>
            </a:r>
            <a:endParaRPr lang="en-IN" dirty="0"/>
          </a:p>
        </p:txBody>
      </p:sp>
      <p:pic>
        <p:nvPicPr>
          <p:cNvPr id="2050" name="Picture 2" descr="React tab in DevTools">
            <a:extLst>
              <a:ext uri="{FF2B5EF4-FFF2-40B4-BE49-F238E27FC236}">
                <a16:creationId xmlns:a16="http://schemas.microsoft.com/office/drawing/2014/main" id="{2BED066B-C390-4639-A7C3-252E4C3D7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25693"/>
            <a:ext cx="7933663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439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F7D4-1A57-4D32-81E3-8D0248A5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Inspecting use case 2 components with </a:t>
            </a:r>
            <a:r>
              <a:rPr lang="en-IN" dirty="0" err="1"/>
              <a:t>Devtools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71CE-D8B4-4BAE-817E-BC15839A1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Devtools</a:t>
            </a:r>
            <a:r>
              <a:rPr lang="en-IN" dirty="0"/>
              <a:t> showing the components hierarchy for use case 2 (also showing the current state/props of </a:t>
            </a:r>
            <a:r>
              <a:rPr lang="en-IN" dirty="0" err="1"/>
              <a:t>CustomerForm</a:t>
            </a:r>
            <a:r>
              <a:rPr lang="en-IN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96F41-95D0-40ED-A33A-FDD51020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7400"/>
            <a:ext cx="9254366" cy="4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5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E8C7-66FD-48D7-BB9E-395D93475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Module 3 – React Router, Axios, Forms and </a:t>
            </a:r>
            <a:br>
              <a:rPr lang="en-US" dirty="0"/>
            </a:br>
            <a:r>
              <a:rPr lang="en-US" dirty="0"/>
              <a:t>useEffect Hook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2591F2-B18D-48A7-8D62-41250DCCC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639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08CE-D734-4365-84DA-6E43F980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dy Level 1"/>
              </a:rPr>
              <a:t>Module 3 </a:t>
            </a:r>
            <a:r>
              <a:rPr lang="en-US" dirty="0">
                <a:latin typeface="Body Level 1"/>
              </a:rPr>
              <a:t>– React advanced concepts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37CE2DB-C1BC-4E74-8788-D1CCCFC271F9}"/>
              </a:ext>
            </a:extLst>
          </p:cNvPr>
          <p:cNvSpPr txBox="1"/>
          <p:nvPr/>
        </p:nvSpPr>
        <p:spPr>
          <a:xfrm>
            <a:off x="284909" y="6166451"/>
            <a:ext cx="2924947" cy="523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Body Level 1"/>
                <a:cs typeface="Calibri" panose="020F0502020204030204" pitchFamily="34" charset="0"/>
              </a:rPr>
              <a:t>IDE</a:t>
            </a:r>
            <a:r>
              <a:rPr lang="en-US" sz="1400" dirty="0">
                <a:latin typeface="Body Level 1"/>
                <a:cs typeface="Calibri" panose="020F0502020204030204" pitchFamily="34" charset="0"/>
              </a:rPr>
              <a:t> : Visual Studio Code</a:t>
            </a:r>
          </a:p>
          <a:p>
            <a:r>
              <a:rPr lang="en-US" sz="1400" b="1" dirty="0">
                <a:latin typeface="Body Level 1"/>
                <a:cs typeface="Calibri" panose="020F0502020204030204" pitchFamily="34" charset="0"/>
              </a:rPr>
              <a:t>Browser</a:t>
            </a:r>
            <a:r>
              <a:rPr lang="en-US" sz="1400" dirty="0">
                <a:latin typeface="Body Level 1"/>
                <a:cs typeface="Calibri" panose="020F0502020204030204" pitchFamily="34" charset="0"/>
              </a:rPr>
              <a:t>: Google Chrome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6D9A961-186F-425E-A1C2-C475C431DE37}"/>
              </a:ext>
            </a:extLst>
          </p:cNvPr>
          <p:cNvSpPr/>
          <p:nvPr/>
        </p:nvSpPr>
        <p:spPr>
          <a:xfrm>
            <a:off x="2675585" y="3634263"/>
            <a:ext cx="2353615" cy="109424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Use Case 2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 full app to manage customers and view their account details</a:t>
            </a:r>
          </a:p>
          <a:p>
            <a:pPr algn="ctr"/>
            <a:endParaRPr lang="en-US" dirty="0">
              <a:solidFill>
                <a:schemeClr val="bg1"/>
              </a:solidFill>
              <a:latin typeface="Body Level 1"/>
              <a:cs typeface="Calibri" panose="020F0502020204030204" pitchFamily="34" charset="0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A5E4DBF-F6EB-4D34-AF73-1EB2E2A35E80}"/>
              </a:ext>
            </a:extLst>
          </p:cNvPr>
          <p:cNvGrpSpPr/>
          <p:nvPr/>
        </p:nvGrpSpPr>
        <p:grpSpPr>
          <a:xfrm>
            <a:off x="152400" y="1007582"/>
            <a:ext cx="4760386" cy="3793019"/>
            <a:chOff x="117504" y="1521805"/>
            <a:chExt cx="5257305" cy="383687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0FAD2F6E-8D24-4A84-BFF0-62184D6225BF}"/>
                </a:ext>
              </a:extLst>
            </p:cNvPr>
            <p:cNvSpPr/>
            <p:nvPr/>
          </p:nvSpPr>
          <p:spPr>
            <a:xfrm>
              <a:off x="117504" y="4130056"/>
              <a:ext cx="2019702" cy="12286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Module 3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React – Router,  Axios, Forms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2405B6A-1CCB-4BB7-B586-8C87579D14F7}"/>
                </a:ext>
              </a:extLst>
            </p:cNvPr>
            <p:cNvSpPr txBox="1"/>
            <p:nvPr/>
          </p:nvSpPr>
          <p:spPr>
            <a:xfrm>
              <a:off x="5029240" y="1521805"/>
              <a:ext cx="345569" cy="3736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2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AD5077-C76D-4E07-A324-630E2A6046F3}"/>
              </a:ext>
            </a:extLst>
          </p:cNvPr>
          <p:cNvSpPr/>
          <p:nvPr/>
        </p:nvSpPr>
        <p:spPr>
          <a:xfrm>
            <a:off x="284909" y="5835870"/>
            <a:ext cx="2924947" cy="330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Body Level 1"/>
                <a:cs typeface="Calibri" panose="020F0502020204030204" pitchFamily="34" charset="0"/>
              </a:rPr>
              <a:t>S/W Requirements</a:t>
            </a:r>
            <a:endParaRPr lang="en-GB" sz="1400" b="1" dirty="0">
              <a:solidFill>
                <a:schemeClr val="tx2"/>
              </a:solidFill>
              <a:latin typeface="Body Level 1"/>
              <a:cs typeface="Calibri" panose="020F0502020204030204" pitchFamily="34" charset="0"/>
            </a:endParaRPr>
          </a:p>
        </p:txBody>
      </p:sp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FE2A6C49-0619-4805-BB2E-6DC55E3116F5}"/>
              </a:ext>
            </a:extLst>
          </p:cNvPr>
          <p:cNvSpPr/>
          <p:nvPr/>
        </p:nvSpPr>
        <p:spPr>
          <a:xfrm>
            <a:off x="118000" y="1745696"/>
            <a:ext cx="2331038" cy="988626"/>
          </a:xfrm>
          <a:prstGeom prst="wedgeEllipseCallout">
            <a:avLst>
              <a:gd name="adj1" fmla="val -10375"/>
              <a:gd name="adj2" fmla="val 131926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A </a:t>
            </a:r>
            <a:r>
              <a:rPr lang="en-US" sz="1400" dirty="0" err="1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webapp</a:t>
            </a:r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 with multiple pages that can talk to the backend services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6FA7DE-AD15-4724-92E8-CDA68B36D559}"/>
              </a:ext>
            </a:extLst>
          </p:cNvPr>
          <p:cNvGrpSpPr/>
          <p:nvPr/>
        </p:nvGrpSpPr>
        <p:grpSpPr>
          <a:xfrm>
            <a:off x="2819400" y="1471855"/>
            <a:ext cx="6553652" cy="1167978"/>
            <a:chOff x="3284748" y="4649564"/>
            <a:chExt cx="6730505" cy="109902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BC9D960-58C1-4F32-8BB6-9FA94F1728CC}"/>
                </a:ext>
              </a:extLst>
            </p:cNvPr>
            <p:cNvSpPr/>
            <p:nvPr/>
          </p:nvSpPr>
          <p:spPr>
            <a:xfrm>
              <a:off x="3284748" y="4649564"/>
              <a:ext cx="1749005" cy="109902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URL routing, Benefits, React Router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24DCEEE-291F-4A5C-A32D-5C45132615A4}"/>
                </a:ext>
              </a:extLst>
            </p:cNvPr>
            <p:cNvSpPr/>
            <p:nvPr/>
          </p:nvSpPr>
          <p:spPr>
            <a:xfrm>
              <a:off x="5571026" y="4677032"/>
              <a:ext cx="1832072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Routes mapping, Navigation, Route params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0F4F333-3876-4724-8D55-D2C6CA3A9073}"/>
                </a:ext>
              </a:extLst>
            </p:cNvPr>
            <p:cNvSpPr/>
            <p:nvPr/>
          </p:nvSpPr>
          <p:spPr>
            <a:xfrm>
              <a:off x="7902333" y="4664204"/>
              <a:ext cx="2112920" cy="1044090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Body Level 1"/>
                  <a:cs typeface="Calibri" panose="020F0502020204030204" pitchFamily="34" charset="0"/>
                </a:rPr>
                <a:t>Consuming REST in React, General concepts, ideas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7CA27DB9-5994-45DF-BD43-70172D20A861}"/>
                </a:ext>
              </a:extLst>
            </p:cNvPr>
            <p:cNvSpPr/>
            <p:nvPr/>
          </p:nvSpPr>
          <p:spPr>
            <a:xfrm>
              <a:off x="5044957" y="4995405"/>
              <a:ext cx="536867" cy="337994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27ECF95-85FE-4CE9-8D81-DB754FAE503A}"/>
                </a:ext>
              </a:extLst>
            </p:cNvPr>
            <p:cNvSpPr/>
            <p:nvPr/>
          </p:nvSpPr>
          <p:spPr>
            <a:xfrm>
              <a:off x="7403504" y="4995405"/>
              <a:ext cx="525664" cy="340671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ody Level 1"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B82C8C9-11EE-4206-A2F2-A01B2668B9FE}"/>
              </a:ext>
            </a:extLst>
          </p:cNvPr>
          <p:cNvSpPr/>
          <p:nvPr/>
        </p:nvSpPr>
        <p:spPr>
          <a:xfrm>
            <a:off x="7380760" y="3429000"/>
            <a:ext cx="2057400" cy="899406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Axios for REST </a:t>
            </a:r>
            <a:r>
              <a:rPr lang="en-US" sz="1600" dirty="0" err="1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api</a:t>
            </a:r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 handling, Success and Error Handling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55669F2-8D1B-443E-99AE-D0BE5354BC9A}"/>
              </a:ext>
            </a:extLst>
          </p:cNvPr>
          <p:cNvSpPr/>
          <p:nvPr/>
        </p:nvSpPr>
        <p:spPr>
          <a:xfrm>
            <a:off x="7446320" y="5086109"/>
            <a:ext cx="2126878" cy="82717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ody Level 1"/>
                <a:cs typeface="Calibri" panose="020F0502020204030204" pitchFamily="34" charset="0"/>
              </a:rPr>
              <a:t>Advanced Form handling and Form validation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CE3D361-1350-410C-BA1C-0A5EAC347146}"/>
              </a:ext>
            </a:extLst>
          </p:cNvPr>
          <p:cNvSpPr/>
          <p:nvPr/>
        </p:nvSpPr>
        <p:spPr>
          <a:xfrm>
            <a:off x="1981199" y="4047038"/>
            <a:ext cx="694385" cy="35919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ody Level 1"/>
            </a:endParaRP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F25C5A42-2391-4D93-8373-52A76FA90ABC}"/>
              </a:ext>
            </a:extLst>
          </p:cNvPr>
          <p:cNvSpPr/>
          <p:nvPr/>
        </p:nvSpPr>
        <p:spPr>
          <a:xfrm>
            <a:off x="3582542" y="2676771"/>
            <a:ext cx="304800" cy="899405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339B52E3-0C37-4980-BBBD-B5E384A3CC44}"/>
              </a:ext>
            </a:extLst>
          </p:cNvPr>
          <p:cNvSpPr/>
          <p:nvPr/>
        </p:nvSpPr>
        <p:spPr>
          <a:xfrm>
            <a:off x="8333260" y="2645552"/>
            <a:ext cx="304800" cy="783448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4BFCF79-23F2-4F87-849B-1968E3D2A397}"/>
              </a:ext>
            </a:extLst>
          </p:cNvPr>
          <p:cNvSpPr/>
          <p:nvPr/>
        </p:nvSpPr>
        <p:spPr>
          <a:xfrm>
            <a:off x="8333260" y="4339845"/>
            <a:ext cx="304800" cy="723466"/>
          </a:xfrm>
          <a:prstGeom prst="up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Body Level 1"/>
            </a:endParaRPr>
          </a:p>
        </p:txBody>
      </p:sp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74E9A436-1C2A-4093-B640-571714E15834}"/>
              </a:ext>
            </a:extLst>
          </p:cNvPr>
          <p:cNvSpPr/>
          <p:nvPr/>
        </p:nvSpPr>
        <p:spPr>
          <a:xfrm>
            <a:off x="4016767" y="5441186"/>
            <a:ext cx="1783932" cy="650240"/>
          </a:xfrm>
          <a:prstGeom prst="wedgeEllipseCallout">
            <a:avLst>
              <a:gd name="adj1" fmla="val -57982"/>
              <a:gd name="adj2" fmla="val -130534"/>
            </a:avLst>
          </a:prstGeom>
          <a:solidFill>
            <a:srgbClr val="F9FC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ody Level 1"/>
                <a:cs typeface="Calibri" panose="020F0502020204030204" pitchFamily="34" charset="0"/>
              </a:rPr>
              <a:t>Cheat Sheet for React</a:t>
            </a: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FC96DC87-FF97-4808-AF42-0CE098E3F4D2}"/>
              </a:ext>
            </a:extLst>
          </p:cNvPr>
          <p:cNvSpPr/>
          <p:nvPr/>
        </p:nvSpPr>
        <p:spPr>
          <a:xfrm>
            <a:off x="5251660" y="3429000"/>
            <a:ext cx="1867880" cy="159720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useEffect</a:t>
            </a:r>
            <a:r>
              <a:rPr lang="en-US" sz="1200" dirty="0"/>
              <a:t> Hook to load API data before Component renders</a:t>
            </a:r>
            <a:endParaRPr lang="en-GB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E8BB7E-0664-4294-90BC-8CA6118F60BC}"/>
              </a:ext>
            </a:extLst>
          </p:cNvPr>
          <p:cNvCxnSpPr>
            <a:cxnSpLocks/>
          </p:cNvCxnSpPr>
          <p:nvPr/>
        </p:nvCxnSpPr>
        <p:spPr>
          <a:xfrm flipV="1">
            <a:off x="7119540" y="3988056"/>
            <a:ext cx="261220" cy="58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084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93-8C2D-4336-97D3-FDD41527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 3 -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EDE-FFDE-471A-B572-6496F3E0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 part of this module, we will cover topics such as Routing, Http services and Form validation</a:t>
            </a:r>
          </a:p>
          <a:p>
            <a:r>
              <a:rPr lang="en-US" dirty="0"/>
              <a:t>The concepts that we are covering in this module are</a:t>
            </a:r>
          </a:p>
          <a:p>
            <a:pPr lvl="1"/>
            <a:r>
              <a:rPr lang="en-US" sz="1800" dirty="0">
                <a:latin typeface="Body Level 1"/>
              </a:rPr>
              <a:t>URL based routing</a:t>
            </a:r>
          </a:p>
          <a:p>
            <a:pPr lvl="1"/>
            <a:r>
              <a:rPr lang="en-US" sz="1800" dirty="0">
                <a:latin typeface="Body Level 1"/>
              </a:rPr>
              <a:t>Installing and configuring React router</a:t>
            </a:r>
          </a:p>
          <a:p>
            <a:pPr lvl="1"/>
            <a:r>
              <a:rPr lang="en-US" sz="1800" dirty="0">
                <a:latin typeface="Body Level 1"/>
              </a:rPr>
              <a:t>Using route parameters</a:t>
            </a:r>
          </a:p>
          <a:p>
            <a:pPr lvl="1"/>
            <a:r>
              <a:rPr lang="en-US" sz="1800" dirty="0">
                <a:latin typeface="Body Level 1"/>
              </a:rPr>
              <a:t>URL Links, navigation and redirection</a:t>
            </a:r>
          </a:p>
          <a:p>
            <a:pPr lvl="1"/>
            <a:r>
              <a:rPr lang="en-US" sz="1800" dirty="0">
                <a:latin typeface="Body Level 1"/>
              </a:rPr>
              <a:t>A full set of CRUD pages using react-router</a:t>
            </a:r>
          </a:p>
          <a:p>
            <a:pPr lvl="1"/>
            <a:endParaRPr lang="en-US" sz="1800" dirty="0">
              <a:latin typeface="Body Level 1"/>
            </a:endParaRPr>
          </a:p>
          <a:p>
            <a:pPr lvl="1"/>
            <a:r>
              <a:rPr lang="en-US" sz="1800" dirty="0">
                <a:latin typeface="Body Level 1"/>
              </a:rPr>
              <a:t>Basics of consuming REST services in React</a:t>
            </a:r>
          </a:p>
          <a:p>
            <a:pPr lvl="1"/>
            <a:r>
              <a:rPr lang="en-US" sz="1800" dirty="0">
                <a:latin typeface="Body Level 1"/>
              </a:rPr>
              <a:t>Installing and using </a:t>
            </a:r>
            <a:r>
              <a:rPr lang="en-US" sz="1800" dirty="0" err="1">
                <a:latin typeface="Body Level 1"/>
              </a:rPr>
              <a:t>axios</a:t>
            </a:r>
            <a:endParaRPr lang="en-US" sz="1800" dirty="0">
              <a:latin typeface="Body Level 1"/>
            </a:endParaRPr>
          </a:p>
          <a:p>
            <a:pPr lvl="1"/>
            <a:r>
              <a:rPr lang="en-US" sz="1800" dirty="0">
                <a:latin typeface="Body Level 1"/>
              </a:rPr>
              <a:t>Full CRUD operations using </a:t>
            </a:r>
            <a:r>
              <a:rPr lang="en-US" sz="1800" dirty="0" err="1">
                <a:latin typeface="Body Level 1"/>
              </a:rPr>
              <a:t>axios</a:t>
            </a:r>
            <a:endParaRPr lang="en-US" sz="1800" dirty="0">
              <a:latin typeface="Body Level 1"/>
            </a:endParaRPr>
          </a:p>
          <a:p>
            <a:pPr lvl="1"/>
            <a:r>
              <a:rPr lang="en-US" sz="1800" dirty="0">
                <a:latin typeface="Body Level 1"/>
              </a:rPr>
              <a:t>useEffect Hook and its usages</a:t>
            </a:r>
          </a:p>
          <a:p>
            <a:pPr lvl="1"/>
            <a:r>
              <a:rPr lang="en-US" sz="1800" dirty="0">
                <a:latin typeface="Body Level 1"/>
              </a:rPr>
              <a:t>Handling success and Error scenarios</a:t>
            </a:r>
          </a:p>
          <a:p>
            <a:pPr lvl="1"/>
            <a:r>
              <a:rPr lang="en-US" sz="1800" dirty="0">
                <a:latin typeface="Body Level 1"/>
              </a:rPr>
              <a:t>Advanced Forms and validations</a:t>
            </a:r>
          </a:p>
          <a:p>
            <a:pPr lvl="1"/>
            <a:r>
              <a:rPr lang="en-US" sz="1800" dirty="0">
                <a:latin typeface="Body Level 1"/>
              </a:rPr>
              <a:t>React build and deployment techniques</a:t>
            </a:r>
          </a:p>
          <a:p>
            <a:pPr lvl="1"/>
            <a:endParaRPr lang="en-US" sz="1800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marL="457200" lvl="1" indent="0">
              <a:buNone/>
            </a:pPr>
            <a:r>
              <a:rPr lang="en-US" sz="1800" dirty="0">
                <a:latin typeface="Body Level 1"/>
              </a:rPr>
              <a:t> </a:t>
            </a:r>
          </a:p>
          <a:p>
            <a:pPr marL="457200" lvl="1" indent="0">
              <a:buNone/>
            </a:pPr>
            <a:endParaRPr lang="en-IN" sz="1800" dirty="0">
              <a:latin typeface="Body Level 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60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2AF5-F4BD-4B93-978A-654B5BDA0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Introducing Use Case – 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2B43-EBE3-4123-A738-3F82CB3C0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8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DCFB0-C5F4-48D1-A4BD-DC606D16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DA600-918A-4084-AEFA-21BAD72F6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576701"/>
            <a:ext cx="8743709" cy="4593310"/>
          </a:xfrm>
        </p:spPr>
        <p:txBody>
          <a:bodyPr>
            <a:normAutofit/>
          </a:bodyPr>
          <a:lstStyle/>
          <a:p>
            <a:r>
              <a:rPr lang="en-US" dirty="0"/>
              <a:t>As part of this module, we will cover the most important and basic concepts of react. These concepts form the building block of any react application</a:t>
            </a:r>
          </a:p>
          <a:p>
            <a:r>
              <a:rPr lang="en-US" dirty="0"/>
              <a:t>The basic concepts that would be covered in this module are</a:t>
            </a:r>
          </a:p>
          <a:p>
            <a:pPr lvl="1"/>
            <a:r>
              <a:rPr lang="en-US" sz="1800" dirty="0">
                <a:latin typeface="Body Level 1"/>
              </a:rPr>
              <a:t>Components</a:t>
            </a:r>
          </a:p>
          <a:p>
            <a:pPr lvl="1"/>
            <a:r>
              <a:rPr lang="en-US" sz="1800" dirty="0">
                <a:latin typeface="Body Level 1"/>
              </a:rPr>
              <a:t>JSX syntax</a:t>
            </a:r>
          </a:p>
          <a:p>
            <a:pPr lvl="1"/>
            <a:r>
              <a:rPr lang="en-US" sz="1800" dirty="0">
                <a:latin typeface="Body Level 1"/>
              </a:rPr>
              <a:t>Props and prop handling</a:t>
            </a:r>
          </a:p>
          <a:p>
            <a:pPr lvl="1"/>
            <a:r>
              <a:rPr lang="en-US" sz="1800" dirty="0">
                <a:latin typeface="Body Level 1"/>
              </a:rPr>
              <a:t>Introduction to Hooks and useState Hook</a:t>
            </a:r>
          </a:p>
          <a:p>
            <a:pPr lvl="1"/>
            <a:r>
              <a:rPr lang="en-US" sz="1800" dirty="0">
                <a:latin typeface="Body Level 1"/>
              </a:rPr>
              <a:t>State and updating state</a:t>
            </a:r>
          </a:p>
          <a:p>
            <a:pPr lvl="1"/>
            <a:r>
              <a:rPr lang="en-US" sz="1800" dirty="0">
                <a:latin typeface="Body Level 1"/>
              </a:rPr>
              <a:t>Basic component hierarchy</a:t>
            </a:r>
          </a:p>
          <a:p>
            <a:pPr lvl="1"/>
            <a:r>
              <a:rPr lang="en-US" sz="1800" dirty="0">
                <a:latin typeface="Body Level 1"/>
              </a:rPr>
              <a:t>Best practices for state updates</a:t>
            </a:r>
          </a:p>
          <a:p>
            <a:pPr lvl="1"/>
            <a:r>
              <a:rPr lang="en-US" sz="1800" dirty="0">
                <a:latin typeface="Body Level 1"/>
              </a:rPr>
              <a:t>Interactive components (Event Handling)</a:t>
            </a:r>
          </a:p>
          <a:p>
            <a:pPr lvl="1"/>
            <a:endParaRPr lang="en-US" sz="1800" dirty="0">
              <a:latin typeface="Body Level 1"/>
            </a:endParaRP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67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3 -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 a react app to manage customers data and view their account details</a:t>
            </a:r>
          </a:p>
          <a:p>
            <a:r>
              <a:rPr lang="en-IN" dirty="0"/>
              <a:t>The user/admin of this app should be able to manage the CRUD operations of customers</a:t>
            </a:r>
          </a:p>
          <a:p>
            <a:r>
              <a:rPr lang="en-IN" dirty="0"/>
              <a:t>The admin should be able to view the account details of the selected customer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EA9-0D75-46ED-A199-09CBF452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8591309" cy="391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784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3 -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534999"/>
          </a:xfrm>
        </p:spPr>
        <p:txBody>
          <a:bodyPr>
            <a:normAutofit/>
          </a:bodyPr>
          <a:lstStyle/>
          <a:p>
            <a:r>
              <a:rPr lang="en-IN" dirty="0"/>
              <a:t>As shown in the previous slide, the app should have a navigation bar in the top, using which we navigate to the home page, about page, customers page etc</a:t>
            </a:r>
          </a:p>
          <a:p>
            <a:endParaRPr lang="en-IN" dirty="0"/>
          </a:p>
          <a:p>
            <a:r>
              <a:rPr lang="en-IN" dirty="0"/>
              <a:t>The customers page should display all the customer details in a table format, with options/links to do all CRUD operations on the customer data</a:t>
            </a:r>
          </a:p>
          <a:p>
            <a:endParaRPr lang="en-IN" dirty="0"/>
          </a:p>
          <a:p>
            <a:r>
              <a:rPr lang="en-IN" dirty="0"/>
              <a:t>When the user clicks on </a:t>
            </a:r>
            <a:r>
              <a:rPr lang="en-IN" b="1" dirty="0"/>
              <a:t>“Show” </a:t>
            </a:r>
            <a:r>
              <a:rPr lang="en-IN" dirty="0"/>
              <a:t>link, the app should be redirected to the customer details page</a:t>
            </a:r>
          </a:p>
          <a:p>
            <a:endParaRPr lang="en-IN" b="1" dirty="0"/>
          </a:p>
          <a:p>
            <a:r>
              <a:rPr lang="en-IN" dirty="0"/>
              <a:t>Create/Edit links should take the user to the customer form page, where in the create/edit action could be done</a:t>
            </a:r>
          </a:p>
          <a:p>
            <a:endParaRPr lang="en-IN" b="1" dirty="0"/>
          </a:p>
          <a:p>
            <a:r>
              <a:rPr lang="en-IN" dirty="0"/>
              <a:t>Delete link, when clicked, should ask for confirmation and delete the customer entry from the list</a:t>
            </a:r>
          </a:p>
          <a:p>
            <a:endParaRPr lang="en-IN" dirty="0"/>
          </a:p>
          <a:p>
            <a:r>
              <a:rPr lang="en-IN" dirty="0"/>
              <a:t>The home page and about page should have proper information about the bank, and the role of this application in the bank respectively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773347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3 – Customer Details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534999"/>
          </a:xfrm>
        </p:spPr>
        <p:txBody>
          <a:bodyPr>
            <a:normAutofit/>
          </a:bodyPr>
          <a:lstStyle/>
          <a:p>
            <a:r>
              <a:rPr lang="en-IN" dirty="0"/>
              <a:t>The details page should show customer’s details, his/her accounts holding information. It should also have a navigation link back to the customer’s list page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DB162-A4C6-4205-A733-19AFEF04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5" y="2438400"/>
            <a:ext cx="9288534" cy="38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18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3323-2453-4BBF-B7BC-6EBB47C4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3 – Customer Form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F1F70-11BA-4416-A5C9-555163BED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534999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5470A77-C7E6-418F-88CB-B8B74F37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638" y="1766399"/>
            <a:ext cx="5148762" cy="4648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2DDBCE-24F9-4504-8769-F8A75C05B086}"/>
              </a:ext>
            </a:extLst>
          </p:cNvPr>
          <p:cNvSpPr txBox="1">
            <a:spLocks/>
          </p:cNvSpPr>
          <p:nvPr/>
        </p:nvSpPr>
        <p:spPr>
          <a:xfrm>
            <a:off x="240218" y="1359056"/>
            <a:ext cx="4191000" cy="5194144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Body Level 1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Wingdings" panose="05000000000000000000" pitchFamily="2" charset="2"/>
              <a:buChar char="§"/>
              <a:defRPr sz="1600" kern="1200" baseline="0">
                <a:solidFill>
                  <a:schemeClr val="tx1"/>
                </a:solidFill>
                <a:latin typeface="Body Level 2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80000"/>
              <a:buFont typeface="Courier New" panose="02070309020205020404" pitchFamily="49" charset="0"/>
              <a:buChar char="o"/>
              <a:defRPr sz="1500" kern="1200" baseline="0">
                <a:solidFill>
                  <a:schemeClr val="tx1"/>
                </a:solidFill>
                <a:latin typeface="Body Level 3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60000"/>
              <a:buFont typeface="Wingdings" panose="05000000000000000000" pitchFamily="2" charset="2"/>
              <a:buChar char="q"/>
              <a:defRPr sz="1400" kern="1200" baseline="0">
                <a:solidFill>
                  <a:schemeClr val="tx1"/>
                </a:solidFill>
                <a:latin typeface="Body Level 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-"/>
              <a:defRPr sz="1200" kern="1200" baseline="0">
                <a:solidFill>
                  <a:schemeClr val="tx1"/>
                </a:solidFill>
                <a:latin typeface="Body Level 5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r>
              <a:rPr lang="en-US" dirty="0"/>
              <a:t>The create/edit links or action should redirect the app to the customer form as shown</a:t>
            </a:r>
          </a:p>
          <a:p>
            <a:endParaRPr lang="en-US" dirty="0"/>
          </a:p>
          <a:p>
            <a:r>
              <a:rPr lang="en-US" dirty="0"/>
              <a:t>The form should validate if the fields are not empty and are in right format</a:t>
            </a:r>
          </a:p>
          <a:p>
            <a:endParaRPr lang="en-US" dirty="0"/>
          </a:p>
          <a:p>
            <a:r>
              <a:rPr lang="en-US" dirty="0"/>
              <a:t>Once the form is submitted, the control should get redirected to the list page, if customer creation/update was successful</a:t>
            </a:r>
          </a:p>
          <a:p>
            <a:endParaRPr lang="en-US" dirty="0"/>
          </a:p>
          <a:p>
            <a:r>
              <a:rPr lang="en-US" dirty="0"/>
              <a:t>If failure, the form should display error message and wait for the user action</a:t>
            </a:r>
          </a:p>
          <a:p>
            <a:endParaRPr lang="en-US" dirty="0"/>
          </a:p>
          <a:p>
            <a:r>
              <a:rPr lang="en-US" dirty="0"/>
              <a:t>The form should also have a navigation button back to the customers list page</a:t>
            </a:r>
          </a:p>
        </p:txBody>
      </p:sp>
    </p:spTree>
    <p:extLst>
      <p:ext uri="{BB962C8B-B14F-4D97-AF65-F5344CB8AC3E}">
        <p14:creationId xmlns:p14="http://schemas.microsoft.com/office/powerpoint/2010/main" val="17755875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93-8C2D-4336-97D3-FDD41527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EDE-FFDE-471A-B572-6496F3E0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048509" cy="5153999"/>
          </a:xfrm>
        </p:spPr>
        <p:txBody>
          <a:bodyPr>
            <a:normAutofit/>
          </a:bodyPr>
          <a:lstStyle/>
          <a:p>
            <a:r>
              <a:rPr lang="en-US" dirty="0"/>
              <a:t>Traditionally, Routing was used in the server side for mapping URLs to html pages</a:t>
            </a:r>
          </a:p>
          <a:p>
            <a:r>
              <a:rPr lang="en-US" sz="1800" dirty="0">
                <a:latin typeface="Body Level 1"/>
              </a:rPr>
              <a:t>But in </a:t>
            </a:r>
            <a:r>
              <a:rPr lang="en-US" dirty="0"/>
              <a:t>SPA frameworks such as React</a:t>
            </a:r>
            <a:r>
              <a:rPr lang="en-US" sz="1800" dirty="0">
                <a:latin typeface="Body Level 1"/>
              </a:rPr>
              <a:t>, the entire control is in client side</a:t>
            </a:r>
          </a:p>
          <a:p>
            <a:r>
              <a:rPr lang="en-US" dirty="0"/>
              <a:t>When the user visits a URL, different components could be rendered based on the URL mapping</a:t>
            </a:r>
          </a:p>
          <a:p>
            <a:r>
              <a:rPr lang="en-US" sz="1800" dirty="0">
                <a:latin typeface="Body Level 1"/>
              </a:rPr>
              <a:t>This </a:t>
            </a:r>
            <a:r>
              <a:rPr lang="en-US" dirty="0"/>
              <a:t>method of routing is also called a component routing</a:t>
            </a:r>
          </a:p>
          <a:p>
            <a:endParaRPr lang="en-US" dirty="0"/>
          </a:p>
          <a:p>
            <a:r>
              <a:rPr lang="en-US" sz="1800" dirty="0">
                <a:latin typeface="Body Level 1"/>
              </a:rPr>
              <a:t>The following table shows a sample routing configuration</a:t>
            </a:r>
          </a:p>
          <a:p>
            <a:pPr lvl="1"/>
            <a:endParaRPr lang="en-US" sz="1800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marL="457200" lvl="1" indent="0">
              <a:buNone/>
            </a:pPr>
            <a:r>
              <a:rPr lang="en-US" sz="1800" dirty="0">
                <a:latin typeface="Body Level 1"/>
              </a:rPr>
              <a:t> </a:t>
            </a:r>
          </a:p>
          <a:p>
            <a:pPr marL="457200" lvl="1" indent="0">
              <a:buNone/>
            </a:pPr>
            <a:endParaRPr lang="en-IN" sz="1800" dirty="0">
              <a:latin typeface="Body Level 1"/>
            </a:endParaRP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282489-82C9-400A-A5DD-9E4703A4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57714"/>
              </p:ext>
            </p:extLst>
          </p:nvPr>
        </p:nvGraphicFramePr>
        <p:xfrm>
          <a:off x="685800" y="3886200"/>
          <a:ext cx="62738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6900">
                  <a:extLst>
                    <a:ext uri="{9D8B030D-6E8A-4147-A177-3AD203B41FA5}">
                      <a16:colId xmlns:a16="http://schemas.microsoft.com/office/drawing/2014/main" val="2315380951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4070337643"/>
                    </a:ext>
                  </a:extLst>
                </a:gridCol>
              </a:tblGrid>
              <a:tr h="337412">
                <a:tc>
                  <a:txBody>
                    <a:bodyPr/>
                    <a:lstStyle/>
                    <a:p>
                      <a:r>
                        <a:rPr lang="en-IN" dirty="0"/>
                        <a:t>Route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019218"/>
                  </a:ext>
                </a:extLst>
              </a:tr>
              <a:tr h="337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‘/about’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About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97354"/>
                  </a:ext>
                </a:extLst>
              </a:tr>
              <a:tr h="337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‘/home’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385637"/>
                  </a:ext>
                </a:extLst>
              </a:tr>
              <a:tr h="337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‘/customers’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CustomersList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704066"/>
                  </a:ext>
                </a:extLst>
              </a:tr>
              <a:tr h="3374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‘/customers/new’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CustomerForm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350710"/>
                  </a:ext>
                </a:extLst>
              </a:tr>
              <a:tr h="5904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‘/customers/145’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CustomerDetails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92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9197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34493-8C2D-4336-97D3-FDD41527B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use of React Routing?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F1EDE-FFDE-471A-B572-6496F3E0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Body Level 1"/>
              </a:rPr>
              <a:t>Single page apps became mainstream to enable desktop like </a:t>
            </a:r>
            <a:r>
              <a:rPr lang="en-US" dirty="0"/>
              <a:t>user experience inside the browser</a:t>
            </a:r>
          </a:p>
          <a:p>
            <a:r>
              <a:rPr lang="en-US" sz="1800" dirty="0">
                <a:latin typeface="Body Level 1"/>
              </a:rPr>
              <a:t>Then why is URL routing so important in single page apps that are created by React</a:t>
            </a:r>
          </a:p>
          <a:p>
            <a:r>
              <a:rPr lang="en-US" dirty="0"/>
              <a:t>The main uses of URL routing are</a:t>
            </a:r>
          </a:p>
          <a:p>
            <a:pPr lvl="1"/>
            <a:r>
              <a:rPr lang="en-US" dirty="0">
                <a:latin typeface="Body Level 1"/>
              </a:rPr>
              <a:t>URLs can be bookmarked in browsers for reference later</a:t>
            </a:r>
          </a:p>
          <a:p>
            <a:pPr lvl="1"/>
            <a:r>
              <a:rPr lang="en-US" dirty="0">
                <a:latin typeface="Body Level 1"/>
              </a:rPr>
              <a:t>URLs can be shared with others</a:t>
            </a:r>
          </a:p>
          <a:p>
            <a:pPr lvl="1"/>
            <a:r>
              <a:rPr lang="en-US" dirty="0">
                <a:latin typeface="Body Level 1"/>
              </a:rPr>
              <a:t>Search engine friendliness</a:t>
            </a:r>
          </a:p>
          <a:p>
            <a:r>
              <a:rPr lang="en-US" dirty="0"/>
              <a:t>Routing is not mandatory in react apps, but for the above reasons it could be enabled by using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en-US" dirty="0">
              <a:latin typeface="Body Level 1"/>
            </a:endParaRPr>
          </a:p>
          <a:p>
            <a:pPr lvl="1"/>
            <a:endParaRPr lang="en-US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lvl="1"/>
            <a:endParaRPr lang="en-US" sz="1800" dirty="0">
              <a:latin typeface="Body Level 1"/>
            </a:endParaRPr>
          </a:p>
          <a:p>
            <a:pPr marL="457200" lvl="1" indent="0">
              <a:buNone/>
            </a:pPr>
            <a:r>
              <a:rPr lang="en-US" sz="1800" dirty="0">
                <a:latin typeface="Body Level 1"/>
              </a:rPr>
              <a:t> </a:t>
            </a:r>
          </a:p>
          <a:p>
            <a:pPr marL="457200" lvl="1" indent="0">
              <a:buNone/>
            </a:pPr>
            <a:endParaRPr lang="en-IN" sz="1800" dirty="0">
              <a:latin typeface="Body Level 1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306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1D31-212D-40AD-AED0-7617EDA8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enable routing?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9379-FB59-4B9B-924D-C1115BF53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many libraries to enable routing in react apps</a:t>
            </a:r>
          </a:p>
          <a:p>
            <a:r>
              <a:rPr lang="en-IN" dirty="0"/>
              <a:t>The most popular one is the </a:t>
            </a:r>
            <a:r>
              <a:rPr lang="en-IN" b="1" dirty="0"/>
              <a:t>React router</a:t>
            </a:r>
          </a:p>
          <a:p>
            <a:r>
              <a:rPr lang="en-IN" dirty="0"/>
              <a:t>React router provides a declarative way to define routes</a:t>
            </a:r>
          </a:p>
          <a:p>
            <a:endParaRPr lang="en-IN" dirty="0"/>
          </a:p>
          <a:p>
            <a:r>
              <a:rPr lang="en-IN" dirty="0"/>
              <a:t>To install react router, use the below command</a:t>
            </a:r>
          </a:p>
          <a:p>
            <a:pPr lvl="1"/>
            <a:r>
              <a:rPr lang="en-IN" sz="1800" b="1" i="1" dirty="0"/>
              <a:t>npm install react-router-</a:t>
            </a:r>
            <a:r>
              <a:rPr lang="en-IN" sz="1800" b="1" i="1" dirty="0" err="1"/>
              <a:t>dom</a:t>
            </a:r>
            <a:endParaRPr lang="en-IN" dirty="0"/>
          </a:p>
          <a:p>
            <a:r>
              <a:rPr lang="en-IN" dirty="0"/>
              <a:t>The library is called </a:t>
            </a:r>
            <a:r>
              <a:rPr lang="en-IN" b="1" i="1" dirty="0"/>
              <a:t>react-router-</a:t>
            </a:r>
            <a:r>
              <a:rPr lang="en-IN" b="1" i="1" dirty="0" err="1"/>
              <a:t>dom</a:t>
            </a:r>
            <a:r>
              <a:rPr lang="en-IN" i="1" dirty="0"/>
              <a:t> because it is targeted for web routing as compared to routing in react-native mobile apps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489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B3F8-3C08-4177-90D0-F75337CE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React router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E3C54-7D54-456E-B174-E8D440DC5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React router provides three types of components for working with routing</a:t>
            </a:r>
          </a:p>
          <a:p>
            <a:pPr lvl="1"/>
            <a:r>
              <a:rPr lang="en-IN" dirty="0"/>
              <a:t>Router components</a:t>
            </a:r>
          </a:p>
          <a:p>
            <a:pPr lvl="1"/>
            <a:r>
              <a:rPr lang="en-IN" dirty="0"/>
              <a:t>Route matching components</a:t>
            </a:r>
          </a:p>
          <a:p>
            <a:pPr lvl="1"/>
            <a:r>
              <a:rPr lang="en-IN" dirty="0"/>
              <a:t>Navigation components</a:t>
            </a:r>
          </a:p>
          <a:p>
            <a:pPr lvl="1"/>
            <a:endParaRPr lang="en-IN" dirty="0"/>
          </a:p>
          <a:p>
            <a:r>
              <a:rPr lang="en-IN" dirty="0"/>
              <a:t>React router provides a declarative way to do routing, hence react router components also look like typical react components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742C3E-7C60-4F25-8AEC-209F5B43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52800"/>
            <a:ext cx="6477000" cy="58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32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7B702-8EE0-4070-89D6-ADD0F4F1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32C08-819D-471A-A361-185D327AC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At the core of every react router application, there should be a router component</a:t>
            </a:r>
          </a:p>
          <a:p>
            <a:r>
              <a:rPr lang="en-IN" dirty="0"/>
              <a:t>For web projects, </a:t>
            </a:r>
            <a:r>
              <a:rPr lang="en-IN" b="1" i="1" dirty="0"/>
              <a:t>react-router-</a:t>
            </a:r>
            <a:r>
              <a:rPr lang="en-IN" b="1" i="1" dirty="0" err="1"/>
              <a:t>dom</a:t>
            </a:r>
            <a:r>
              <a:rPr lang="en-IN" b="1" i="1" dirty="0"/>
              <a:t> </a:t>
            </a:r>
            <a:r>
              <a:rPr lang="en-IN" dirty="0"/>
              <a:t>provides 2 types of router components</a:t>
            </a:r>
          </a:p>
          <a:p>
            <a:pPr lvl="1"/>
            <a:r>
              <a:rPr lang="en-IN" b="1" i="1" dirty="0"/>
              <a:t>&lt;</a:t>
            </a:r>
            <a:r>
              <a:rPr lang="en-IN" b="1" i="1" dirty="0" err="1"/>
              <a:t>BrowserRouter</a:t>
            </a:r>
            <a:r>
              <a:rPr lang="en-IN" b="1" i="1" dirty="0"/>
              <a:t> /&gt;</a:t>
            </a:r>
          </a:p>
          <a:p>
            <a:pPr lvl="1"/>
            <a:r>
              <a:rPr lang="en-IN" b="1" i="1" dirty="0"/>
              <a:t>&lt;</a:t>
            </a:r>
            <a:r>
              <a:rPr lang="en-IN" b="1" i="1" dirty="0" err="1"/>
              <a:t>HashRouter</a:t>
            </a:r>
            <a:r>
              <a:rPr lang="en-IN" b="1" i="1" dirty="0"/>
              <a:t> /&gt;</a:t>
            </a:r>
            <a:endParaRPr lang="en-IN" dirty="0"/>
          </a:p>
          <a:p>
            <a:r>
              <a:rPr lang="en-IN" dirty="0"/>
              <a:t>Both of these routers provide a history object, which can be used to control the browser navigation</a:t>
            </a:r>
          </a:p>
          <a:p>
            <a:r>
              <a:rPr lang="en-IN" sz="1600" b="1" i="1" dirty="0"/>
              <a:t>&lt;</a:t>
            </a:r>
            <a:r>
              <a:rPr lang="en-IN" sz="1600" b="1" i="1" dirty="0" err="1"/>
              <a:t>BrowserRouter</a:t>
            </a:r>
            <a:r>
              <a:rPr lang="en-IN" sz="1600" b="1" i="1" dirty="0"/>
              <a:t>/&gt;</a:t>
            </a:r>
            <a:r>
              <a:rPr lang="en-IN" sz="1600" dirty="0"/>
              <a:t> </a:t>
            </a:r>
            <a:r>
              <a:rPr lang="en-IN" dirty="0"/>
              <a:t>can be used when we have a server that responds to requests</a:t>
            </a:r>
          </a:p>
          <a:p>
            <a:r>
              <a:rPr lang="en-IN" sz="1600" b="1" i="1" dirty="0"/>
              <a:t>&lt;</a:t>
            </a:r>
            <a:r>
              <a:rPr lang="en-IN" sz="1600" b="1" i="1" dirty="0" err="1"/>
              <a:t>HashRouter</a:t>
            </a:r>
            <a:r>
              <a:rPr lang="en-IN" sz="1600" b="1" i="1" dirty="0"/>
              <a:t> /&gt;</a:t>
            </a:r>
            <a:r>
              <a:rPr lang="en-IN" dirty="0"/>
              <a:t> is used when we use static file server</a:t>
            </a:r>
          </a:p>
          <a:p>
            <a:endParaRPr lang="en-IN" dirty="0"/>
          </a:p>
          <a:p>
            <a:r>
              <a:rPr lang="en-IN" dirty="0"/>
              <a:t>In a react router application, the entire app/root component should be encompassed inside a </a:t>
            </a:r>
            <a:r>
              <a:rPr lang="en-IN" sz="1600" b="1" i="1" dirty="0" err="1"/>
              <a:t>BrowserRouter</a:t>
            </a:r>
            <a:r>
              <a:rPr lang="en-IN" dirty="0"/>
              <a:t> component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B055E-3732-4214-AFFC-AD039460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927766"/>
            <a:ext cx="5029200" cy="12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378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22BDC-DEF3-4161-9837-168DEEFE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Route matching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EB85-0639-4108-BD4B-3103C952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458800"/>
          </a:xfrm>
        </p:spPr>
        <p:txBody>
          <a:bodyPr/>
          <a:lstStyle/>
          <a:p>
            <a:r>
              <a:rPr lang="en-IN" dirty="0"/>
              <a:t>The route matching components can be used to control what components need to be rendered based on location of the web page</a:t>
            </a:r>
          </a:p>
          <a:p>
            <a:r>
              <a:rPr lang="en-IN" dirty="0"/>
              <a:t>There are 2 types of route matching components</a:t>
            </a:r>
          </a:p>
          <a:p>
            <a:pPr lvl="1"/>
            <a:r>
              <a:rPr lang="en-IN" b="1" i="1" dirty="0"/>
              <a:t>&lt;Route /&gt;</a:t>
            </a:r>
          </a:p>
          <a:p>
            <a:pPr lvl="1"/>
            <a:r>
              <a:rPr lang="en-IN" b="1" i="1" dirty="0"/>
              <a:t>&lt;Switch /&gt;</a:t>
            </a:r>
          </a:p>
          <a:p>
            <a:r>
              <a:rPr lang="en-US" dirty="0"/>
              <a:t>You can include a </a:t>
            </a:r>
            <a:r>
              <a:rPr lang="en-US" sz="1600" b="1" i="1" dirty="0"/>
              <a:t>&lt;Route&gt;</a:t>
            </a:r>
            <a:r>
              <a:rPr lang="en-US" dirty="0"/>
              <a:t> anywhere that you want to render content based on the location</a:t>
            </a:r>
          </a:p>
          <a:p>
            <a:r>
              <a:rPr lang="en-US" dirty="0"/>
              <a:t>Route matching is done by comparing a &lt;Route&gt;'s path prop to the current location’s pathname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above example, we have seen only static strings in the path</a:t>
            </a:r>
          </a:p>
          <a:p>
            <a:r>
              <a:rPr lang="en-US" dirty="0"/>
              <a:t>If we have match dynamic URLs such as</a:t>
            </a:r>
            <a:r>
              <a:rPr lang="en-US" sz="1600" b="1" i="1" dirty="0"/>
              <a:t> ‘/customers/1’, ‘/customers/2’</a:t>
            </a:r>
            <a:r>
              <a:rPr lang="en-US" dirty="0"/>
              <a:t> etc. we have to use regex pattern matching as shown below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7CD3F7-D668-40A1-A80E-DE62A57D6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906000" cy="0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You can include a 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&lt;Route&gt;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apple-system"/>
              </a:rPr>
              <a:t> anywhere that you want to render content based on the location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6659F-ECCF-4026-9397-9F1EAA49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81400"/>
            <a:ext cx="6477000" cy="919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448A3-E486-49C5-B1AA-3F663B82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5715001"/>
            <a:ext cx="6553200" cy="6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0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2AF5-F4BD-4B93-978A-654B5BDA0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1000" y="2008097"/>
            <a:ext cx="5316116" cy="1495525"/>
          </a:xfrm>
        </p:spPr>
        <p:txBody>
          <a:bodyPr/>
          <a:lstStyle/>
          <a:p>
            <a:r>
              <a:rPr lang="en-US" dirty="0"/>
              <a:t>Introducing Use Case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D2B43-EBE3-4123-A738-3F82CB3C00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823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FA2B-7E2E-4187-93F4-BBA97AE0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Route matching -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8D96-EA05-417F-9B01-387A74CB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600" b="1" i="1" dirty="0"/>
              <a:t>&lt;Switch&gt;</a:t>
            </a:r>
            <a:r>
              <a:rPr lang="en-US" dirty="0"/>
              <a:t> component can be used to group &lt;Route&gt;s together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exact </a:t>
            </a:r>
            <a:r>
              <a:rPr lang="en-US" dirty="0"/>
              <a:t>attribute is used to indicate that the route path should be exactly matched and not just prefix matching</a:t>
            </a:r>
          </a:p>
          <a:p>
            <a:r>
              <a:rPr lang="en-US" dirty="0"/>
              <a:t>For e.g. the “/” path might match every possible component that starts with “/”, but if we use exact, it will not match any other path matching the prefix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8B5BC-B90D-470D-A31E-4020E9F9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5257800" cy="12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34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CB99-95BF-4D91-A8EF-6F7282DB9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Navigation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5CE6D-FF99-41AA-AA5C-A7A7C965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we want to create links in our application, React Router provides a </a:t>
            </a:r>
            <a:r>
              <a:rPr lang="en-IN" b="1" i="1" dirty="0"/>
              <a:t>&lt;Link&gt; </a:t>
            </a:r>
            <a:r>
              <a:rPr lang="en-IN" dirty="0"/>
              <a:t>component</a:t>
            </a:r>
          </a:p>
          <a:p>
            <a:r>
              <a:rPr lang="en-IN" dirty="0"/>
              <a:t>Whenever we render a &lt;Link&gt;, an anchor &lt;a&gt; will be rendered in your application’s html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&lt;Link&gt; component has an attribute named </a:t>
            </a:r>
            <a:r>
              <a:rPr lang="en-IN" b="1" dirty="0"/>
              <a:t>to, </a:t>
            </a:r>
            <a:r>
              <a:rPr lang="en-IN" dirty="0"/>
              <a:t>which can be used to set the target navigation link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07996-1C01-47C0-AE0D-6BCE62825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5716250" cy="19812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094B257B-8188-41DF-BE16-F5CA97B824B1}"/>
              </a:ext>
            </a:extLst>
          </p:cNvPr>
          <p:cNvSpPr/>
          <p:nvPr/>
        </p:nvSpPr>
        <p:spPr>
          <a:xfrm>
            <a:off x="6400800" y="2209800"/>
            <a:ext cx="2133600" cy="685800"/>
          </a:xfrm>
          <a:prstGeom prst="wedgeEllipseCallout">
            <a:avLst>
              <a:gd name="adj1" fmla="val -146421"/>
              <a:gd name="adj2" fmla="val 83075"/>
            </a:avLst>
          </a:prstGeom>
          <a:solidFill>
            <a:srgbClr val="C3E2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The </a:t>
            </a:r>
            <a:r>
              <a:rPr lang="en-IN" sz="1400" b="1" dirty="0">
                <a:solidFill>
                  <a:schemeClr val="tx2"/>
                </a:solidFill>
              </a:rPr>
              <a:t>to </a:t>
            </a:r>
            <a:r>
              <a:rPr lang="en-IN" sz="1400" dirty="0">
                <a:solidFill>
                  <a:schemeClr val="tx2"/>
                </a:solidFill>
              </a:rPr>
              <a:t>attribute refers to the target link</a:t>
            </a:r>
          </a:p>
        </p:txBody>
      </p:sp>
    </p:spTree>
    <p:extLst>
      <p:ext uri="{BB962C8B-B14F-4D97-AF65-F5344CB8AC3E}">
        <p14:creationId xmlns:p14="http://schemas.microsoft.com/office/powerpoint/2010/main" val="1339514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4590-6A02-4A21-B718-39C0B7A0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Handling URL params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892E-191F-4C3C-ABA6-190E1E907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124709" cy="5335199"/>
          </a:xfrm>
        </p:spPr>
        <p:txBody>
          <a:bodyPr/>
          <a:lstStyle/>
          <a:p>
            <a:r>
              <a:rPr lang="en-IN" dirty="0"/>
              <a:t>As discussed earlier, we could have lots of dynamic URLs in our application as below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 the </a:t>
            </a:r>
            <a:r>
              <a:rPr lang="en-IN" b="1" dirty="0" err="1"/>
              <a:t>CustomerDetails</a:t>
            </a:r>
            <a:r>
              <a:rPr lang="en-IN" b="1" dirty="0"/>
              <a:t> </a:t>
            </a:r>
            <a:r>
              <a:rPr lang="en-IN" dirty="0"/>
              <a:t>component to work, it should be able to parse the customer id from the URL param</a:t>
            </a:r>
          </a:p>
          <a:p>
            <a:r>
              <a:rPr lang="en-IN" dirty="0"/>
              <a:t>Using the customer id only, the details component can fetch data from the backend</a:t>
            </a:r>
          </a:p>
          <a:p>
            <a:r>
              <a:rPr lang="en-IN" dirty="0"/>
              <a:t>In such scenarios, React router automatically parses the URL params and fills up an object named </a:t>
            </a:r>
            <a:r>
              <a:rPr lang="en-IN" b="1" dirty="0" err="1"/>
              <a:t>match.params</a:t>
            </a:r>
            <a:r>
              <a:rPr lang="en-IN" dirty="0"/>
              <a:t> inside the props object</a:t>
            </a:r>
          </a:p>
          <a:p>
            <a:r>
              <a:rPr lang="en-IN" dirty="0"/>
              <a:t>So, to fetch the customer id, one could use the below piece of code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 our example, only parameter (id) is present, but there could be more than one </a:t>
            </a:r>
            <a:r>
              <a:rPr lang="en-IN" dirty="0" err="1"/>
              <a:t>url</a:t>
            </a:r>
            <a:r>
              <a:rPr lang="en-IN" dirty="0"/>
              <a:t> params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5F223-1541-4351-B6ED-C5054081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2600"/>
            <a:ext cx="6172200" cy="600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5072A-B497-40B1-9A22-172B05BEE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19600"/>
            <a:ext cx="5514975" cy="5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35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1E1-8461-4E63-95A0-0D1A08CB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Consuming REST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16FA-6015-424E-A8D5-9A9BD9DD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230199"/>
          </a:xfrm>
        </p:spPr>
        <p:txBody>
          <a:bodyPr/>
          <a:lstStyle/>
          <a:p>
            <a:r>
              <a:rPr lang="en-IN" dirty="0"/>
              <a:t>Most of the modern web apps communicate with a REST backend to get the actual data</a:t>
            </a:r>
          </a:p>
          <a:p>
            <a:r>
              <a:rPr lang="en-IN" dirty="0"/>
              <a:t>Till now, we have only seen how to work with local JSON data</a:t>
            </a:r>
          </a:p>
          <a:p>
            <a:r>
              <a:rPr lang="en-IN" dirty="0"/>
              <a:t>Because all browser based apps rely on HTTP protocol, REST is the most popular architecture to consume data across the internet</a:t>
            </a:r>
          </a:p>
          <a:p>
            <a:r>
              <a:rPr lang="en-IN" dirty="0"/>
              <a:t>REST services are called through HTTP and data format used is JSON</a:t>
            </a:r>
          </a:p>
          <a:p>
            <a:r>
              <a:rPr lang="en-IN" dirty="0"/>
              <a:t>React apps can communicate with any internet services or our own backend server through HTTP and REST using JSON as the data format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0C3A74-A6AD-4579-B22F-B4F6D7DC6493}"/>
              </a:ext>
            </a:extLst>
          </p:cNvPr>
          <p:cNvSpPr/>
          <p:nvPr/>
        </p:nvSpPr>
        <p:spPr>
          <a:xfrm>
            <a:off x="1295400" y="3962400"/>
            <a:ext cx="1797422" cy="23622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React app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36BC5B-8091-4461-89D5-7DB8AF459834}"/>
              </a:ext>
            </a:extLst>
          </p:cNvPr>
          <p:cNvSpPr/>
          <p:nvPr/>
        </p:nvSpPr>
        <p:spPr>
          <a:xfrm>
            <a:off x="5743454" y="3733800"/>
            <a:ext cx="1797422" cy="10668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Spring Boot Backend Server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210DC2-906C-47E6-9AED-42F951E3A198}"/>
              </a:ext>
            </a:extLst>
          </p:cNvPr>
          <p:cNvSpPr/>
          <p:nvPr/>
        </p:nvSpPr>
        <p:spPr>
          <a:xfrm>
            <a:off x="5438654" y="5378876"/>
            <a:ext cx="2377887" cy="109593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tx2"/>
                </a:solidFill>
              </a:rPr>
              <a:t>Other Internet Services (</a:t>
            </a:r>
            <a:r>
              <a:rPr lang="en-IN" sz="1400" dirty="0" err="1">
                <a:solidFill>
                  <a:schemeClr val="tx2"/>
                </a:solidFill>
              </a:rPr>
              <a:t>Youtube</a:t>
            </a:r>
            <a:r>
              <a:rPr lang="en-IN" sz="1400" dirty="0">
                <a:solidFill>
                  <a:schemeClr val="tx2"/>
                </a:solidFill>
              </a:rPr>
              <a:t>, </a:t>
            </a:r>
            <a:r>
              <a:rPr lang="en-IN" sz="1400" dirty="0" err="1">
                <a:solidFill>
                  <a:schemeClr val="tx2"/>
                </a:solidFill>
              </a:rPr>
              <a:t>Github</a:t>
            </a:r>
            <a:r>
              <a:rPr lang="en-IN" sz="1400" dirty="0">
                <a:solidFill>
                  <a:schemeClr val="tx2"/>
                </a:solidFill>
              </a:rPr>
              <a:t> etc)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D21FDF-D27D-4EAF-8B9E-8C168ACD9195}"/>
              </a:ext>
            </a:extLst>
          </p:cNvPr>
          <p:cNvCxnSpPr>
            <a:cxnSpLocks/>
          </p:cNvCxnSpPr>
          <p:nvPr/>
        </p:nvCxnSpPr>
        <p:spPr>
          <a:xfrm flipV="1">
            <a:off x="3048681" y="4117016"/>
            <a:ext cx="2727513" cy="26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84F4D-6844-47B3-9618-4902C26569E2}"/>
              </a:ext>
            </a:extLst>
          </p:cNvPr>
          <p:cNvCxnSpPr>
            <a:cxnSpLocks/>
          </p:cNvCxnSpPr>
          <p:nvPr/>
        </p:nvCxnSpPr>
        <p:spPr>
          <a:xfrm flipH="1">
            <a:off x="3092822" y="4442012"/>
            <a:ext cx="2679767" cy="85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23A0B4-0A0C-4555-AF2C-E93773AE3128}"/>
              </a:ext>
            </a:extLst>
          </p:cNvPr>
          <p:cNvCxnSpPr>
            <a:cxnSpLocks/>
          </p:cNvCxnSpPr>
          <p:nvPr/>
        </p:nvCxnSpPr>
        <p:spPr>
          <a:xfrm flipV="1">
            <a:off x="3092822" y="5679193"/>
            <a:ext cx="2498232" cy="13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7D5BC8-3284-4C2D-93BD-2B500E1F369A}"/>
              </a:ext>
            </a:extLst>
          </p:cNvPr>
          <p:cNvCxnSpPr>
            <a:cxnSpLocks/>
          </p:cNvCxnSpPr>
          <p:nvPr/>
        </p:nvCxnSpPr>
        <p:spPr>
          <a:xfrm flipH="1">
            <a:off x="3070753" y="6069158"/>
            <a:ext cx="24156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AB3DB56-0E85-4CB0-89E5-AFC332ADD311}"/>
              </a:ext>
            </a:extLst>
          </p:cNvPr>
          <p:cNvSpPr txBox="1"/>
          <p:nvPr/>
        </p:nvSpPr>
        <p:spPr>
          <a:xfrm>
            <a:off x="3499876" y="3836795"/>
            <a:ext cx="168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HTTP_REQUEST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80FE3-F498-4980-B2F6-2FA24577FB43}"/>
              </a:ext>
            </a:extLst>
          </p:cNvPr>
          <p:cNvSpPr txBox="1"/>
          <p:nvPr/>
        </p:nvSpPr>
        <p:spPr>
          <a:xfrm>
            <a:off x="3526770" y="5401288"/>
            <a:ext cx="1684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HTTP_REQUEST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4A39C4-3770-4129-B8B9-AAA57BA852BA}"/>
              </a:ext>
            </a:extLst>
          </p:cNvPr>
          <p:cNvSpPr txBox="1"/>
          <p:nvPr/>
        </p:nvSpPr>
        <p:spPr>
          <a:xfrm>
            <a:off x="3526770" y="4509975"/>
            <a:ext cx="1911884" cy="3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HTTP_RESPONSE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1218FD-82B1-4C50-99A6-B8D94B81B2D6}"/>
              </a:ext>
            </a:extLst>
          </p:cNvPr>
          <p:cNvSpPr txBox="1"/>
          <p:nvPr/>
        </p:nvSpPr>
        <p:spPr>
          <a:xfrm>
            <a:off x="3481947" y="6113841"/>
            <a:ext cx="1911884" cy="31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HTTP_RESPONSE</a:t>
            </a:r>
          </a:p>
        </p:txBody>
      </p:sp>
    </p:spTree>
    <p:extLst>
      <p:ext uri="{BB962C8B-B14F-4D97-AF65-F5344CB8AC3E}">
        <p14:creationId xmlns:p14="http://schemas.microsoft.com/office/powerpoint/2010/main" val="4075660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F53A-519A-49E2-9E41-9E54208D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consume HTTP services in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3BAB-549C-4A70-A2F3-32BCDF8B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can use the native browser methods such as fetch() in order to call http services from our react app</a:t>
            </a:r>
          </a:p>
          <a:p>
            <a:r>
              <a:rPr lang="en-IN" dirty="0"/>
              <a:t>But in order to simplify and reduce a lot of boilerplate code, some popular 3</a:t>
            </a:r>
            <a:r>
              <a:rPr lang="en-IN" baseline="30000" dirty="0"/>
              <a:t>rd</a:t>
            </a:r>
            <a:r>
              <a:rPr lang="en-IN" dirty="0"/>
              <a:t> party libraries are used in order to consume http services</a:t>
            </a:r>
          </a:p>
          <a:p>
            <a:r>
              <a:rPr lang="en-IN" dirty="0"/>
              <a:t>The most common in the React ecosystem is a library named axios</a:t>
            </a:r>
          </a:p>
          <a:p>
            <a:r>
              <a:rPr lang="en-IN" dirty="0"/>
              <a:t>Please see </a:t>
            </a:r>
            <a:r>
              <a:rPr lang="en-IN" dirty="0">
                <a:hlinkClick r:id="rId2"/>
              </a:rPr>
              <a:t>https://github.com/axios/axios</a:t>
            </a:r>
            <a:r>
              <a:rPr lang="en-IN" dirty="0"/>
              <a:t> for complete details</a:t>
            </a:r>
          </a:p>
          <a:p>
            <a:r>
              <a:rPr lang="en-IN" dirty="0"/>
              <a:t>The main features of axios library are</a:t>
            </a:r>
          </a:p>
          <a:p>
            <a:pPr lvl="1"/>
            <a:r>
              <a:rPr lang="en-US" dirty="0"/>
              <a:t>Make </a:t>
            </a:r>
            <a:r>
              <a:rPr lang="en-US" b="1" dirty="0" err="1"/>
              <a:t>XMLHttpRequests</a:t>
            </a:r>
            <a:r>
              <a:rPr lang="en-US" dirty="0"/>
              <a:t> from the browser</a:t>
            </a:r>
          </a:p>
          <a:p>
            <a:pPr lvl="1"/>
            <a:r>
              <a:rPr lang="en-IN" dirty="0"/>
              <a:t>Supports the </a:t>
            </a:r>
            <a:r>
              <a:rPr lang="en-IN" b="1" dirty="0"/>
              <a:t>Promise</a:t>
            </a:r>
            <a:r>
              <a:rPr lang="en-IN" dirty="0"/>
              <a:t> API</a:t>
            </a:r>
          </a:p>
          <a:p>
            <a:pPr lvl="1"/>
            <a:r>
              <a:rPr lang="en-IN" dirty="0"/>
              <a:t>Intercept request and response</a:t>
            </a:r>
          </a:p>
          <a:p>
            <a:pPr lvl="1"/>
            <a:r>
              <a:rPr lang="en-US" dirty="0"/>
              <a:t>Automatic transforms for JSON data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40342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0F71-035D-4E21-8830-131842D8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Axios Installation and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867CC-9706-4071-9099-5F146A642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Axios can be installed and added to our react app using the below command</a:t>
            </a:r>
          </a:p>
          <a:p>
            <a:pPr lvl="1"/>
            <a:r>
              <a:rPr lang="en-IN" sz="1800" b="1" i="1" dirty="0"/>
              <a:t>npm install axios</a:t>
            </a:r>
            <a:endParaRPr lang="en-IN" sz="1800" dirty="0"/>
          </a:p>
          <a:p>
            <a:r>
              <a:rPr lang="en-IN" dirty="0"/>
              <a:t>Axios can be imported using the syntax</a:t>
            </a:r>
          </a:p>
          <a:p>
            <a:r>
              <a:rPr lang="en-IN" dirty="0"/>
              <a:t>A sample axios usage is shown below</a:t>
            </a:r>
          </a:p>
          <a:p>
            <a:pPr lvl="1"/>
            <a:endParaRPr lang="en-IN" dirty="0"/>
          </a:p>
          <a:p>
            <a:pPr lvl="1"/>
            <a:endParaRPr lang="en-IN" sz="1800" b="1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1C3BA-C950-4827-BCC4-F52A0874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920513"/>
            <a:ext cx="3886200" cy="499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385B8-9308-4B77-82D4-6F3BD1DD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838759"/>
            <a:ext cx="6190101" cy="3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456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25D8-118B-408C-A41D-58F58AEA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useEffect Hook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681FB-C93E-43A4-A810-9E534E7A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useEffect hook lets us perform side-effects in function component.</a:t>
            </a:r>
          </a:p>
          <a:p>
            <a:r>
              <a:rPr lang="en-US" dirty="0"/>
              <a:t>Data fetching, setting up a subscription, and manually changing the DOM in React components are all examples of side effects. </a:t>
            </a:r>
          </a:p>
          <a:p>
            <a:r>
              <a:rPr lang="en-GB" dirty="0"/>
              <a:t>useEffect (callback, dependencies) takes two arguments: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285750" indent="-285750"/>
            <a:r>
              <a:rPr lang="en-US" dirty="0"/>
              <a:t>callback function - This function we pass is our effect.  When React renders our component, it will remember the effect we used, and then run our effect after updating the DOM.</a:t>
            </a:r>
          </a:p>
          <a:p>
            <a:pPr marL="285750" indent="-285750"/>
            <a:r>
              <a:rPr lang="en-US" dirty="0"/>
              <a:t>dependencies is an optional array of dependencies. useEffect() </a:t>
            </a:r>
            <a:r>
              <a:rPr lang="en-US" i="1" dirty="0"/>
              <a:t>executes callback only </a:t>
            </a:r>
            <a:r>
              <a:rPr lang="en-US" dirty="0"/>
              <a:t>if the dependencies have changed between renderings.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25F18-F7D0-4DD3-ADA4-EB28C55F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65406"/>
            <a:ext cx="5257800" cy="225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676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3A7C-994B-43A0-A50A-1EA500D91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33400"/>
            <a:ext cx="9259747" cy="702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useEffect() Dependencies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6EAB-783A-42EE-A47C-D12489A6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dependencies argument of useEffect(callback, dependencies) lets you control when the side-effect runs. When dependencies are:</a:t>
            </a:r>
          </a:p>
          <a:p>
            <a:pPr lvl="1"/>
            <a:r>
              <a:rPr lang="en-US" dirty="0"/>
              <a:t>Not provided: the side-effect runs after every rendering.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US" dirty="0"/>
          </a:p>
          <a:p>
            <a:pPr lvl="1"/>
            <a:r>
              <a:rPr lang="en-US" dirty="0"/>
              <a:t> An empty array []: the side-effect runs once after the initial rendering.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1AAE0-A30F-4625-AB49-6D739F04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1" y="2125185"/>
            <a:ext cx="4806099" cy="2065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E144F-7AE4-4AAB-B28B-316E38F3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01" y="4664743"/>
            <a:ext cx="4806099" cy="21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3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E064F-824E-4287-9E27-DE6030E25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26" y="457200"/>
            <a:ext cx="9259747" cy="702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useEffect() Dependencies continued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131F0-26C3-4985-9F2B-97D774DBD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props or state values [prop1, prop2, ..., state1, state2]: the side-effect runs only when any dependency value changes.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64D56-3F16-4475-84D1-02F98DD8C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33600"/>
            <a:ext cx="59436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840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40E5-3668-40DE-B994-9905646F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Axios – HTTP GET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A06D-74CC-4268-988E-6912DCAC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458800"/>
          </a:xfrm>
        </p:spPr>
        <p:txBody>
          <a:bodyPr/>
          <a:lstStyle/>
          <a:p>
            <a:r>
              <a:rPr lang="en-IN" dirty="0"/>
              <a:t>The HTTP GET operation is done using </a:t>
            </a:r>
            <a:r>
              <a:rPr lang="en-IN" b="1" dirty="0" err="1"/>
              <a:t>axios.get</a:t>
            </a:r>
            <a:r>
              <a:rPr lang="en-IN" b="1" dirty="0"/>
              <a:t>()</a:t>
            </a:r>
            <a:r>
              <a:rPr lang="en-IN" dirty="0"/>
              <a:t> method. For </a:t>
            </a:r>
            <a:r>
              <a:rPr lang="en-IN" dirty="0" err="1"/>
              <a:t>eg</a:t>
            </a:r>
            <a:r>
              <a:rPr lang="en-IN" dirty="0"/>
              <a:t>, we can use this method to fetch a list of customers or a single customer details (for anything that is read only)</a:t>
            </a:r>
          </a:p>
          <a:p>
            <a:r>
              <a:rPr lang="en-IN" dirty="0"/>
              <a:t>The CRUD operations could be triggered on various user events or interaction</a:t>
            </a:r>
          </a:p>
          <a:p>
            <a:r>
              <a:rPr lang="en-IN" dirty="0"/>
              <a:t>When we are loading initial data for a functional component from the backend, its important to make the HTTP get calls in the </a:t>
            </a:r>
            <a:r>
              <a:rPr lang="en-IN" b="1" dirty="0" err="1"/>
              <a:t>useEffect</a:t>
            </a:r>
            <a:r>
              <a:rPr lang="en-IN" b="1" dirty="0"/>
              <a:t> Hook, </a:t>
            </a:r>
            <a:r>
              <a:rPr lang="en-IN" dirty="0"/>
              <a:t>so that the component is ready and mounted</a:t>
            </a:r>
            <a:endParaRPr lang="en-IN" b="1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The above </a:t>
            </a:r>
            <a:r>
              <a:rPr lang="en-IN" b="1" dirty="0" err="1"/>
              <a:t>axios.get</a:t>
            </a:r>
            <a:r>
              <a:rPr lang="en-IN" b="1" dirty="0"/>
              <a:t>()</a:t>
            </a:r>
            <a:r>
              <a:rPr lang="en-IN" dirty="0"/>
              <a:t> method is making a HTTP GET operation on the URL </a:t>
            </a:r>
            <a:r>
              <a:rPr lang="en-IN" b="1" dirty="0"/>
              <a:t>http://localhost:8080/api/customers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05B16-0C5E-41FF-8EC0-996053A3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819400"/>
            <a:ext cx="42585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282D58-4D7C-46FE-AEBF-FC2D029E95DA}"/>
              </a:ext>
            </a:extLst>
          </p:cNvPr>
          <p:cNvSpPr/>
          <p:nvPr/>
        </p:nvSpPr>
        <p:spPr>
          <a:xfrm>
            <a:off x="2133600" y="1147558"/>
            <a:ext cx="5269842" cy="5529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D0D5B3-6A3D-4CA4-B48A-BD670D9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Use Case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7C5E3-5252-4D90-89F8-A63F75A23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61983"/>
            <a:ext cx="4967777" cy="51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285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BE2B-9BE7-4E6C-B81C-89943A92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Promises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A66D-0AA8-4F83-AEBB-013F8109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00909" cy="5230199"/>
          </a:xfrm>
        </p:spPr>
        <p:txBody>
          <a:bodyPr/>
          <a:lstStyle/>
          <a:p>
            <a:r>
              <a:rPr lang="en-IN" dirty="0"/>
              <a:t>In the modern day JavaScript development, Promises are very common</a:t>
            </a:r>
          </a:p>
          <a:p>
            <a:endParaRPr lang="en-IN" dirty="0"/>
          </a:p>
          <a:p>
            <a:r>
              <a:rPr lang="en-IN" dirty="0"/>
              <a:t>Functional programming JavaScript are achieved through </a:t>
            </a:r>
            <a:r>
              <a:rPr lang="en-IN" dirty="0" err="1"/>
              <a:t>callbacks</a:t>
            </a:r>
            <a:r>
              <a:rPr lang="en-IN" dirty="0"/>
              <a:t> and promises provide an easy way to program with </a:t>
            </a:r>
            <a:r>
              <a:rPr lang="en-IN" dirty="0" err="1"/>
              <a:t>callbacks</a:t>
            </a:r>
            <a:endParaRPr lang="en-IN" dirty="0"/>
          </a:p>
          <a:p>
            <a:endParaRPr lang="en-IN" dirty="0"/>
          </a:p>
          <a:p>
            <a:r>
              <a:rPr lang="en-IN" dirty="0"/>
              <a:t>A typical promise usage, as used in axios is shown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Axios get method is returning a promise object and hence we are able to do a </a:t>
            </a:r>
            <a:r>
              <a:rPr lang="en-IN" b="1" dirty="0"/>
              <a:t>.then()</a:t>
            </a:r>
            <a:r>
              <a:rPr lang="en-IN" dirty="0"/>
              <a:t> and a </a:t>
            </a:r>
            <a:r>
              <a:rPr lang="en-IN" b="1" dirty="0"/>
              <a:t>.catch() </a:t>
            </a:r>
            <a:r>
              <a:rPr lang="en-IN" dirty="0"/>
              <a:t>call on it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503AD-87B3-446C-9F4D-144D8727A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05200"/>
            <a:ext cx="704649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384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6BE2B-9BE7-4E6C-B81C-89943A92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Promises Usage – More 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4A66D-0AA8-4F83-AEBB-013F8109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00909" cy="5230199"/>
          </a:xfrm>
        </p:spPr>
        <p:txBody>
          <a:bodyPr/>
          <a:lstStyle/>
          <a:p>
            <a:r>
              <a:rPr lang="en-IN" dirty="0"/>
              <a:t>If we split the </a:t>
            </a:r>
            <a:r>
              <a:rPr lang="en-IN" b="1" dirty="0" err="1"/>
              <a:t>axios.get</a:t>
            </a:r>
            <a:r>
              <a:rPr lang="en-IN" b="1" dirty="0"/>
              <a:t>() </a:t>
            </a:r>
            <a:r>
              <a:rPr lang="en-IN" dirty="0"/>
              <a:t>call code into multiple statements, we can understand it much better</a:t>
            </a:r>
          </a:p>
          <a:p>
            <a:endParaRPr lang="en-IN" dirty="0"/>
          </a:p>
          <a:p>
            <a:r>
              <a:rPr lang="en-IN" dirty="0"/>
              <a:t>First receive the promise object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Now, define the actions for success using .then() and error scenario using .catch() methods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1E338-809C-4AE1-93E2-98C7ADE8B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5" y="2428811"/>
            <a:ext cx="7772400" cy="780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6CA73-F76C-46B2-AAB1-E18F8ABB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06" y="4038600"/>
            <a:ext cx="6934200" cy="106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416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40E5-3668-40DE-B994-9905646F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Axios – HTTP POST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A06D-74CC-4268-988E-6912DCAC9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458800"/>
          </a:xfrm>
        </p:spPr>
        <p:txBody>
          <a:bodyPr/>
          <a:lstStyle/>
          <a:p>
            <a:r>
              <a:rPr lang="en-IN" dirty="0"/>
              <a:t>POST is used for creating a new customer entity in the backend database</a:t>
            </a:r>
          </a:p>
          <a:p>
            <a:r>
              <a:rPr lang="en-IN" dirty="0"/>
              <a:t>The HTTP POST operation is done using </a:t>
            </a:r>
            <a:r>
              <a:rPr lang="en-IN" b="1" dirty="0" err="1"/>
              <a:t>axios.post</a:t>
            </a:r>
            <a:r>
              <a:rPr lang="en-IN" b="1" dirty="0"/>
              <a:t>()</a:t>
            </a:r>
            <a:r>
              <a:rPr lang="en-IN" dirty="0"/>
              <a:t> method</a:t>
            </a:r>
          </a:p>
          <a:p>
            <a:r>
              <a:rPr lang="en-IN" dirty="0"/>
              <a:t>POST operations are generated from html forms where user input various types of data</a:t>
            </a:r>
          </a:p>
          <a:p>
            <a:r>
              <a:rPr lang="en-IN" dirty="0"/>
              <a:t>A sample </a:t>
            </a:r>
            <a:r>
              <a:rPr lang="en-IN" dirty="0" err="1"/>
              <a:t>axios.post</a:t>
            </a:r>
            <a:r>
              <a:rPr lang="en-IN" dirty="0"/>
              <a:t>() call is below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In a post call, the first parameter is the URL to which the POST is done and the 2</a:t>
            </a:r>
            <a:r>
              <a:rPr lang="en-IN" baseline="30000" dirty="0"/>
              <a:t>nd</a:t>
            </a:r>
            <a:r>
              <a:rPr lang="en-IN" dirty="0"/>
              <a:t> parameter is the POST data, in this case it’s the new customer data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05909-EDC5-423B-B285-032F06D0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67000"/>
            <a:ext cx="6553200" cy="172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607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F909-0CE6-4015-A790-8E61A42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Axios – PUT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64C6-E5C5-4049-A49B-65B29B2E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 PUT operation is used for updating entities</a:t>
            </a:r>
          </a:p>
          <a:p>
            <a:r>
              <a:rPr lang="en-IN" dirty="0"/>
              <a:t>When the user does edit/update operation on any entity(</a:t>
            </a:r>
            <a:r>
              <a:rPr lang="en-IN" dirty="0" err="1"/>
              <a:t>e.g.customer</a:t>
            </a:r>
            <a:r>
              <a:rPr lang="en-IN" dirty="0"/>
              <a:t>), PUT is used</a:t>
            </a:r>
          </a:p>
          <a:p>
            <a:r>
              <a:rPr lang="en-IN" dirty="0"/>
              <a:t>A sample PUT call could be done using axios as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PUT operation is similar to POST, where the 1</a:t>
            </a:r>
            <a:r>
              <a:rPr lang="en-IN" baseline="30000" dirty="0"/>
              <a:t>st</a:t>
            </a:r>
            <a:r>
              <a:rPr lang="en-IN" dirty="0"/>
              <a:t> parameter is the URL and 2</a:t>
            </a:r>
            <a:r>
              <a:rPr lang="en-IN" baseline="30000" dirty="0"/>
              <a:t>nd</a:t>
            </a:r>
            <a:r>
              <a:rPr lang="en-IN" dirty="0"/>
              <a:t> parameter is the data that is updated</a:t>
            </a:r>
          </a:p>
          <a:p>
            <a:r>
              <a:rPr lang="en-IN" b="1" dirty="0"/>
              <a:t>PUT</a:t>
            </a:r>
            <a:r>
              <a:rPr lang="en-IN" dirty="0"/>
              <a:t> on </a:t>
            </a:r>
            <a:r>
              <a:rPr lang="en-IN" b="1" dirty="0"/>
              <a:t>http://localhost:8080/api/customers/123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EACC1-AB6D-458D-B28D-45AA83EEB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38400"/>
            <a:ext cx="6793832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207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F909-0CE6-4015-A790-8E61A428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Axios – delete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64C6-E5C5-4049-A49B-65B29B2E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 DELETE method is used for delete operation</a:t>
            </a:r>
          </a:p>
          <a:p>
            <a:r>
              <a:rPr lang="en-IN" dirty="0"/>
              <a:t>The HTTP POST operation is done using </a:t>
            </a:r>
            <a:r>
              <a:rPr lang="en-IN" b="1" dirty="0" err="1"/>
              <a:t>axios.delete</a:t>
            </a:r>
            <a:r>
              <a:rPr lang="en-IN" b="1" dirty="0"/>
              <a:t>()</a:t>
            </a:r>
            <a:r>
              <a:rPr lang="en-IN" dirty="0"/>
              <a:t> method.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BD0DE-7383-4FBF-9E72-B7E751BC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7721775" cy="21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569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0D79-E484-4442-8DE0-8E3471F4A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Advanced 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AA61C-7FBA-4399-8811-A8AF86607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200"/>
          </a:xfrm>
        </p:spPr>
        <p:txBody>
          <a:bodyPr/>
          <a:lstStyle/>
          <a:p>
            <a:r>
              <a:rPr lang="en-IN" dirty="0"/>
              <a:t>In the 2</a:t>
            </a:r>
            <a:r>
              <a:rPr lang="en-IN" baseline="30000" dirty="0"/>
              <a:t>nd</a:t>
            </a:r>
            <a:r>
              <a:rPr lang="en-IN" dirty="0"/>
              <a:t> module, we introduced forms and how to handle inputs in a form using </a:t>
            </a:r>
            <a:r>
              <a:rPr lang="en-IN" b="1" dirty="0" err="1"/>
              <a:t>onChange</a:t>
            </a:r>
            <a:r>
              <a:rPr lang="en-IN" b="1" dirty="0"/>
              <a:t>()</a:t>
            </a:r>
            <a:r>
              <a:rPr lang="en-IN" dirty="0"/>
              <a:t> events.</a:t>
            </a:r>
          </a:p>
          <a:p>
            <a:r>
              <a:rPr lang="en-IN" dirty="0"/>
              <a:t>We handled forms using controlled components</a:t>
            </a:r>
          </a:p>
          <a:p>
            <a:r>
              <a:rPr lang="en-IN" dirty="0"/>
              <a:t>We used multiple event handlers such as </a:t>
            </a:r>
            <a:r>
              <a:rPr lang="en-IN" b="1" dirty="0" err="1"/>
              <a:t>handleFirstName</a:t>
            </a:r>
            <a:r>
              <a:rPr lang="en-IN" b="1" dirty="0"/>
              <a:t>, </a:t>
            </a:r>
            <a:r>
              <a:rPr lang="en-IN" b="1" dirty="0" err="1"/>
              <a:t>handleLastName</a:t>
            </a:r>
            <a:r>
              <a:rPr lang="en-IN" b="1" dirty="0"/>
              <a:t> </a:t>
            </a:r>
            <a:r>
              <a:rPr lang="en-IN" dirty="0"/>
              <a:t>etc for individual text fields</a:t>
            </a:r>
          </a:p>
          <a:p>
            <a:r>
              <a:rPr lang="en-IN" dirty="0"/>
              <a:t>But we can reduce some of this code by having a common event handler called </a:t>
            </a:r>
            <a:r>
              <a:rPr lang="en-IN" b="1" dirty="0" err="1"/>
              <a:t>handleChange</a:t>
            </a:r>
            <a:endParaRPr lang="en-IN" b="1" dirty="0"/>
          </a:p>
          <a:p>
            <a:r>
              <a:rPr lang="en-IN" dirty="0"/>
              <a:t>The code for </a:t>
            </a:r>
            <a:r>
              <a:rPr lang="en-IN" b="1" dirty="0" err="1"/>
              <a:t>handleChange</a:t>
            </a:r>
            <a:r>
              <a:rPr lang="en-IN" dirty="0"/>
              <a:t> can be written as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 </a:t>
            </a:r>
            <a:r>
              <a:rPr lang="en-IN" dirty="0" err="1"/>
              <a:t>handleChange</a:t>
            </a:r>
            <a:r>
              <a:rPr lang="en-IN" dirty="0"/>
              <a:t>(), we can get the form elements name and value using </a:t>
            </a:r>
            <a:r>
              <a:rPr lang="en-IN" b="1" dirty="0"/>
              <a:t>evt.target.name</a:t>
            </a:r>
            <a:r>
              <a:rPr lang="en-IN" dirty="0"/>
              <a:t> and </a:t>
            </a:r>
            <a:r>
              <a:rPr lang="en-IN" b="1" dirty="0" err="1"/>
              <a:t>evt.target.value</a:t>
            </a:r>
            <a:r>
              <a:rPr lang="en-IN" dirty="0"/>
              <a:t> respectively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500B9-88A7-47DF-ADAC-FD17BF44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657601"/>
            <a:ext cx="5333999" cy="1876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3FB1E8-FF48-473D-9E85-56716C73D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363" y="6048218"/>
            <a:ext cx="5029199" cy="569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D3B0A-F9FB-43DF-B0F5-4F85947CB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92" y="6114782"/>
            <a:ext cx="2868649" cy="5034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1A08D0D-4283-425E-BE1A-19750645AAB6}"/>
              </a:ext>
            </a:extLst>
          </p:cNvPr>
          <p:cNvSpPr/>
          <p:nvPr/>
        </p:nvSpPr>
        <p:spPr>
          <a:xfrm>
            <a:off x="3322231" y="6134761"/>
            <a:ext cx="1232407" cy="3249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922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228F-D175-44D3-BFE1-9600F44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 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2A77-9B3E-4B16-92F5-1DC5D368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r>
              <a:rPr lang="en-IN" dirty="0"/>
              <a:t>In React forms, validations could be done using regular JavaScript techniques or code</a:t>
            </a:r>
          </a:p>
          <a:p>
            <a:r>
              <a:rPr lang="en-IN" dirty="0"/>
              <a:t>In real world apps, 3</a:t>
            </a:r>
            <a:r>
              <a:rPr lang="en-IN" baseline="30000" dirty="0"/>
              <a:t>rd</a:t>
            </a:r>
            <a:r>
              <a:rPr lang="en-IN" dirty="0"/>
              <a:t> party validation libraries could also be used, that would simplify the validation logic</a:t>
            </a:r>
          </a:p>
          <a:p>
            <a:r>
              <a:rPr lang="en-IN" dirty="0"/>
              <a:t>Validation could happen during various user interactions</a:t>
            </a:r>
          </a:p>
          <a:p>
            <a:pPr lvl="1"/>
            <a:r>
              <a:rPr lang="en-IN" dirty="0"/>
              <a:t>When the user submits the form</a:t>
            </a:r>
          </a:p>
          <a:p>
            <a:pPr lvl="1"/>
            <a:r>
              <a:rPr lang="en-IN" dirty="0"/>
              <a:t>Or when the user is entering inputs in the form fields</a:t>
            </a:r>
          </a:p>
          <a:p>
            <a:r>
              <a:rPr lang="en-IN" dirty="0"/>
              <a:t>So, forms could be made as interactive as possible using client side validations</a:t>
            </a:r>
          </a:p>
          <a:p>
            <a:r>
              <a:rPr lang="en-IN" dirty="0"/>
              <a:t>Just before the form is getting submitted, we can apply validation logic as shown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valid, the data is sent to the server, else errors should be shown in the form or webpage</a:t>
            </a:r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9633B-840D-4583-9642-2F1528A8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14800"/>
            <a:ext cx="5532421" cy="144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53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228F-D175-44D3-BFE1-9600F44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Form validations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2A77-9B3E-4B16-92F5-1DC5D368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r>
              <a:rPr lang="en-IN" dirty="0"/>
              <a:t>A simple form validation method just before submitting customer form is shown below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ADB3E-5201-4AE7-9BBC-26686331C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12" y="1676400"/>
            <a:ext cx="665712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101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671F-757F-41FC-AAA7-889AAEB4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Displaying Form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24755-6D56-4454-B64F-A39BC65B7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have to apply dynamic styles to our forms so that on form submission, any error should be indicated as shown below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43495-E813-4D48-92C4-D5ED3878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03811"/>
            <a:ext cx="628965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56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228F-D175-44D3-BFE1-9600F444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Displaying and styling error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82A77-9B3E-4B16-92F5-1DC5D368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1" y="1323000"/>
            <a:ext cx="9259747" cy="5335199"/>
          </a:xfrm>
        </p:spPr>
        <p:txBody>
          <a:bodyPr/>
          <a:lstStyle/>
          <a:p>
            <a:r>
              <a:rPr lang="en-IN" dirty="0"/>
              <a:t>While doing form validations, its important to differentiate valid and invalid fields</a:t>
            </a:r>
          </a:p>
          <a:p>
            <a:r>
              <a:rPr lang="en-IN" dirty="0"/>
              <a:t>Also, error messages specific to individual columns could be displayed</a:t>
            </a:r>
          </a:p>
          <a:p>
            <a:r>
              <a:rPr lang="en-IN" dirty="0"/>
              <a:t>There are some styles available in bootstrap library for handling success and error scenarios</a:t>
            </a:r>
          </a:p>
          <a:p>
            <a:pPr lvl="1"/>
            <a:r>
              <a:rPr lang="en-IN" dirty="0"/>
              <a:t>has-error</a:t>
            </a:r>
          </a:p>
          <a:p>
            <a:pPr lvl="1"/>
            <a:r>
              <a:rPr lang="en-IN" dirty="0"/>
              <a:t>has-success</a:t>
            </a:r>
          </a:p>
          <a:p>
            <a:r>
              <a:rPr lang="en-IN" dirty="0"/>
              <a:t>We have to apply the error classes only if any errors are there. So, we have to apply bootstrap styles dynamically</a:t>
            </a:r>
          </a:p>
          <a:p>
            <a:r>
              <a:rPr lang="en-IN" dirty="0"/>
              <a:t>There is a very useful 3</a:t>
            </a:r>
            <a:r>
              <a:rPr lang="en-IN" baseline="30000" dirty="0"/>
              <a:t>rd</a:t>
            </a:r>
            <a:r>
              <a:rPr lang="en-IN" dirty="0"/>
              <a:t> party library named </a:t>
            </a:r>
            <a:r>
              <a:rPr lang="en-IN" b="1" dirty="0" err="1"/>
              <a:t>classnames</a:t>
            </a:r>
            <a:r>
              <a:rPr lang="en-IN" dirty="0"/>
              <a:t>, which can be used to apply </a:t>
            </a:r>
            <a:r>
              <a:rPr lang="en-IN" dirty="0" err="1"/>
              <a:t>css</a:t>
            </a:r>
            <a:r>
              <a:rPr lang="en-IN" dirty="0"/>
              <a:t> styles dynamically</a:t>
            </a:r>
          </a:p>
          <a:p>
            <a:r>
              <a:rPr lang="en-IN" dirty="0"/>
              <a:t>Install the 3</a:t>
            </a:r>
            <a:r>
              <a:rPr lang="en-IN" baseline="30000" dirty="0"/>
              <a:t>rd</a:t>
            </a:r>
            <a:r>
              <a:rPr lang="en-IN" dirty="0"/>
              <a:t> party library using the below command</a:t>
            </a:r>
          </a:p>
          <a:p>
            <a:pPr lvl="1"/>
            <a:r>
              <a:rPr lang="en-IN" b="1" i="1" dirty="0"/>
              <a:t>npm install </a:t>
            </a:r>
            <a:r>
              <a:rPr lang="en-IN" b="1" i="1" dirty="0" err="1"/>
              <a:t>classnames</a:t>
            </a:r>
            <a:endParaRPr lang="en-IN" b="1" i="1" dirty="0"/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58038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Standard Chartered Template">
      <a:dk1>
        <a:srgbClr val="005C84"/>
      </a:dk1>
      <a:lt1>
        <a:sysClr val="window" lastClr="FFFFFF"/>
      </a:lt1>
      <a:dk2>
        <a:srgbClr val="000F46"/>
      </a:dk2>
      <a:lt2>
        <a:srgbClr val="E6E7E8"/>
      </a:lt2>
      <a:accent1>
        <a:srgbClr val="0075B0"/>
      </a:accent1>
      <a:accent2>
        <a:srgbClr val="009FDA"/>
      </a:accent2>
      <a:accent3>
        <a:srgbClr val="3F9C35"/>
      </a:accent3>
      <a:accent4>
        <a:srgbClr val="69BE28"/>
      </a:accent4>
      <a:accent5>
        <a:srgbClr val="6D6E71"/>
      </a:accent5>
      <a:accent6>
        <a:srgbClr val="939598"/>
      </a:accent6>
      <a:hlink>
        <a:srgbClr val="6D6E71"/>
      </a:hlink>
      <a:folHlink>
        <a:srgbClr val="2890C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Chartered_GlobalTemplate_Edit" id="{F6B87342-6B81-4D6D-A50D-E2D2D73676CB}" vid="{2987BD1D-0BCF-44F0-BC5D-89E75A8139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7886</Words>
  <Application>Microsoft Office PowerPoint</Application>
  <PresentationFormat>A4 Paper (210x297 mm)</PresentationFormat>
  <Paragraphs>1087</Paragraphs>
  <Slides>112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8" baseType="lpstr">
      <vt:lpstr>-apple-system</vt:lpstr>
      <vt:lpstr>Arial</vt:lpstr>
      <vt:lpstr>Body Level 1</vt:lpstr>
      <vt:lpstr>Body Level 2</vt:lpstr>
      <vt:lpstr>Body Level 3</vt:lpstr>
      <vt:lpstr>Body Level 4</vt:lpstr>
      <vt:lpstr>Body Level 5</vt:lpstr>
      <vt:lpstr>Calibri</vt:lpstr>
      <vt:lpstr>Candara</vt:lpstr>
      <vt:lpstr>Courier New</vt:lpstr>
      <vt:lpstr>Cover Description</vt:lpstr>
      <vt:lpstr>Cover Title</vt:lpstr>
      <vt:lpstr>Menlo</vt:lpstr>
      <vt:lpstr>Slide Heading</vt:lpstr>
      <vt:lpstr>Wingdings</vt:lpstr>
      <vt:lpstr>Blank</vt:lpstr>
      <vt:lpstr>React</vt:lpstr>
      <vt:lpstr>Introduction to React</vt:lpstr>
      <vt:lpstr>What is React</vt:lpstr>
      <vt:lpstr>React Overview</vt:lpstr>
      <vt:lpstr>Module 1 – React Basics</vt:lpstr>
      <vt:lpstr>Module 1 Design</vt:lpstr>
      <vt:lpstr>Module 1 Overview</vt:lpstr>
      <vt:lpstr>Introducing Use Case 1</vt:lpstr>
      <vt:lpstr>Presenting Use Case 1</vt:lpstr>
      <vt:lpstr>Use case 1 - Explanation</vt:lpstr>
      <vt:lpstr>React - Getting Started</vt:lpstr>
      <vt:lpstr>Installation and Creating a React app</vt:lpstr>
      <vt:lpstr>First app’s output</vt:lpstr>
      <vt:lpstr>React app – Folder Structure</vt:lpstr>
      <vt:lpstr>About the app files</vt:lpstr>
      <vt:lpstr>Why create-react-app</vt:lpstr>
      <vt:lpstr>What are Components?</vt:lpstr>
      <vt:lpstr>What are Components?</vt:lpstr>
      <vt:lpstr>Components in our use case</vt:lpstr>
      <vt:lpstr>What is JSX and Why?</vt:lpstr>
      <vt:lpstr>One way data binding</vt:lpstr>
      <vt:lpstr>Creating Components</vt:lpstr>
      <vt:lpstr>Component Props</vt:lpstr>
      <vt:lpstr>Component Hierarchy Example</vt:lpstr>
      <vt:lpstr>Using Props in a component</vt:lpstr>
      <vt:lpstr>Props in Functional Component</vt:lpstr>
      <vt:lpstr>Passing props to a component</vt:lpstr>
      <vt:lpstr>Component State</vt:lpstr>
      <vt:lpstr>State Usage and State Changes</vt:lpstr>
      <vt:lpstr>React virtual DOM</vt:lpstr>
      <vt:lpstr>React Hooks</vt:lpstr>
      <vt:lpstr>useState Hook</vt:lpstr>
      <vt:lpstr>useState() correct usage</vt:lpstr>
      <vt:lpstr>useState() usage</vt:lpstr>
      <vt:lpstr>Functional Component using useState() - Counter</vt:lpstr>
      <vt:lpstr>React component lifecycle methods</vt:lpstr>
      <vt:lpstr>Interactive components – Event handling</vt:lpstr>
      <vt:lpstr>An interactive React component - Alert</vt:lpstr>
      <vt:lpstr>Module 2 – React advanced concepts</vt:lpstr>
      <vt:lpstr>Module 2 – Design</vt:lpstr>
      <vt:lpstr>Module 2 - Overview</vt:lpstr>
      <vt:lpstr>Introducing Use Case – 2 </vt:lpstr>
      <vt:lpstr>Presenting Use Case 2</vt:lpstr>
      <vt:lpstr>Use case 2 - Explanation</vt:lpstr>
      <vt:lpstr>Rendering Lists</vt:lpstr>
      <vt:lpstr>JSON sample data</vt:lpstr>
      <vt:lpstr>Loading JSON data in Components</vt:lpstr>
      <vt:lpstr>Rendering a set of row elements</vt:lpstr>
      <vt:lpstr>Rendering set of rows through map</vt:lpstr>
      <vt:lpstr>Adding Bootstrap to react</vt:lpstr>
      <vt:lpstr>A table with bootstrap styles</vt:lpstr>
      <vt:lpstr>Table styles – Bootstrap enabled React tables</vt:lpstr>
      <vt:lpstr>Code Snippet</vt:lpstr>
      <vt:lpstr>Intercomponent communication</vt:lpstr>
      <vt:lpstr>Two level component hierarchy</vt:lpstr>
      <vt:lpstr>More about component hierarchy</vt:lpstr>
      <vt:lpstr>Forms in React</vt:lpstr>
      <vt:lpstr>Form handling – listening to changes</vt:lpstr>
      <vt:lpstr>Parent to child communication</vt:lpstr>
      <vt:lpstr>Child to parent communication</vt:lpstr>
      <vt:lpstr>Handling events – e.preventDefault()</vt:lpstr>
      <vt:lpstr>React Developer Tools</vt:lpstr>
      <vt:lpstr>React Developer Tools - Usage</vt:lpstr>
      <vt:lpstr>React Devtools tab</vt:lpstr>
      <vt:lpstr>Inspecting use case 2 components with Devtools</vt:lpstr>
      <vt:lpstr>Module 3 – React Router, Axios, Forms and  useEffect Hook</vt:lpstr>
      <vt:lpstr>Module 3 – React advanced concepts</vt:lpstr>
      <vt:lpstr>Module 3 - Overview</vt:lpstr>
      <vt:lpstr>Introducing Use Case – 3 </vt:lpstr>
      <vt:lpstr>Use case 3 - Explanation</vt:lpstr>
      <vt:lpstr>Use case 3 - Explanation</vt:lpstr>
      <vt:lpstr>Use case 3 – Customer Details Page</vt:lpstr>
      <vt:lpstr>Use case 3 – Customer Form Page</vt:lpstr>
      <vt:lpstr>Routing in React</vt:lpstr>
      <vt:lpstr>What is use of React Routing?</vt:lpstr>
      <vt:lpstr>How to enable routing?</vt:lpstr>
      <vt:lpstr>React router</vt:lpstr>
      <vt:lpstr>Router components</vt:lpstr>
      <vt:lpstr>Route matching components</vt:lpstr>
      <vt:lpstr>Route matching - Switch</vt:lpstr>
      <vt:lpstr>Navigation components</vt:lpstr>
      <vt:lpstr>Handling URL params</vt:lpstr>
      <vt:lpstr>Consuming REST services</vt:lpstr>
      <vt:lpstr>How to consume HTTP services in React</vt:lpstr>
      <vt:lpstr>Axios Installation and Usage</vt:lpstr>
      <vt:lpstr>useEffect Hook</vt:lpstr>
      <vt:lpstr>     useEffect() Dependencies </vt:lpstr>
      <vt:lpstr>        useEffect() Dependencies continued </vt:lpstr>
      <vt:lpstr>Axios – HTTP GET operation</vt:lpstr>
      <vt:lpstr>Promises Usage</vt:lpstr>
      <vt:lpstr>Promises Usage – More clarification</vt:lpstr>
      <vt:lpstr>Axios – HTTP POST operation</vt:lpstr>
      <vt:lpstr>Axios – PUT operation</vt:lpstr>
      <vt:lpstr>Axios – delete operation</vt:lpstr>
      <vt:lpstr>Advanced Forms</vt:lpstr>
      <vt:lpstr>Form validations</vt:lpstr>
      <vt:lpstr>Form validations</vt:lpstr>
      <vt:lpstr>Displaying Form Errors</vt:lpstr>
      <vt:lpstr>Displaying and styling error messages</vt:lpstr>
      <vt:lpstr>Classnames – Dynamic styling</vt:lpstr>
      <vt:lpstr>Class Components Concepts</vt:lpstr>
      <vt:lpstr>Component State</vt:lpstr>
      <vt:lpstr>How to set initial state?</vt:lpstr>
      <vt:lpstr>State Usage and State Changes</vt:lpstr>
      <vt:lpstr>A class based stateful component - Counter</vt:lpstr>
      <vt:lpstr>React component lifecycle methods</vt:lpstr>
      <vt:lpstr>React component Lifecycle</vt:lpstr>
      <vt:lpstr>Most common lifecycle methods</vt:lpstr>
      <vt:lpstr>Lifecycle methods - example</vt:lpstr>
      <vt:lpstr>Using state correctly</vt:lpstr>
      <vt:lpstr>Using state correctly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2019-02-13T05:36:40Z</dcterms:created>
  <dcterms:modified xsi:type="dcterms:W3CDTF">2024-02-29T05:07:37Z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40e60c6-cef6-4cc0-a98d-364c7249d74b_Enabled">
    <vt:lpwstr>true</vt:lpwstr>
  </property>
  <property fmtid="{D5CDD505-2E9C-101B-9397-08002B2CF9AE}" pid="3" name="MSIP_Label_840e60c6-cef6-4cc0-a98d-364c7249d74b_SetDate">
    <vt:lpwstr>2022-06-16T05:35:59Z</vt:lpwstr>
  </property>
  <property fmtid="{D5CDD505-2E9C-101B-9397-08002B2CF9AE}" pid="4" name="MSIP_Label_840e60c6-cef6-4cc0-a98d-364c7249d74b_Method">
    <vt:lpwstr>Privileged</vt:lpwstr>
  </property>
  <property fmtid="{D5CDD505-2E9C-101B-9397-08002B2CF9AE}" pid="5" name="MSIP_Label_840e60c6-cef6-4cc0-a98d-364c7249d74b_Name">
    <vt:lpwstr>840e60c6-cef6-4cc0-a98d-364c7249d74b</vt:lpwstr>
  </property>
  <property fmtid="{D5CDD505-2E9C-101B-9397-08002B2CF9AE}" pid="6" name="MSIP_Label_840e60c6-cef6-4cc0-a98d-364c7249d74b_SiteId">
    <vt:lpwstr>b44900f1-2def-4c3b-9ec6-9020d604e19e</vt:lpwstr>
  </property>
  <property fmtid="{D5CDD505-2E9C-101B-9397-08002B2CF9AE}" pid="7" name="MSIP_Label_840e60c6-cef6-4cc0-a98d-364c7249d74b_ActionId">
    <vt:lpwstr>3d5c3ebb-ab73-4edd-a8f9-6cca637952da</vt:lpwstr>
  </property>
  <property fmtid="{D5CDD505-2E9C-101B-9397-08002B2CF9AE}" pid="8" name="MSIP_Label_840e60c6-cef6-4cc0-a98d-364c7249d74b_ContentBits">
    <vt:lpwstr>1</vt:lpwstr>
  </property>
</Properties>
</file>